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1" r:id="rId3"/>
    <p:sldId id="257" r:id="rId4"/>
    <p:sldId id="258" r:id="rId5"/>
    <p:sldId id="285" r:id="rId6"/>
    <p:sldId id="262" r:id="rId7"/>
    <p:sldId id="281" r:id="rId8"/>
    <p:sldId id="263" r:id="rId9"/>
    <p:sldId id="296" r:id="rId10"/>
    <p:sldId id="265" r:id="rId11"/>
    <p:sldId id="282" r:id="rId12"/>
    <p:sldId id="283" r:id="rId13"/>
    <p:sldId id="284" r:id="rId14"/>
    <p:sldId id="286" r:id="rId15"/>
    <p:sldId id="287" r:id="rId16"/>
    <p:sldId id="288" r:id="rId17"/>
    <p:sldId id="289" r:id="rId18"/>
    <p:sldId id="291" r:id="rId19"/>
    <p:sldId id="292" r:id="rId20"/>
    <p:sldId id="293" r:id="rId21"/>
    <p:sldId id="294" r:id="rId22"/>
    <p:sldId id="295" r:id="rId23"/>
    <p:sldId id="297" r:id="rId24"/>
    <p:sldId id="260" r:id="rId2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AC0E6"/>
    <a:srgbClr val="F7C9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4" autoAdjust="0"/>
    <p:restoredTop sz="97023" autoAdjust="0"/>
  </p:normalViewPr>
  <p:slideViewPr>
    <p:cSldViewPr snapToGrid="0">
      <p:cViewPr varScale="1">
        <p:scale>
          <a:sx n="123" d="100"/>
          <a:sy n="123" d="100"/>
        </p:scale>
        <p:origin x="114" y="12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A48757-A495-4D22-A2BD-7769B2AEEEC5}" type="datetimeFigureOut">
              <a:rPr lang="ko-KR" altLang="en-US" smtClean="0"/>
              <a:pPr/>
              <a:t>2019-06-04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86EB6-0986-4AB0-B650-011C8A01D8A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61240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A48757-A495-4D22-A2BD-7769B2AEEEC5}" type="datetimeFigureOut">
              <a:rPr lang="ko-KR" altLang="en-US" smtClean="0"/>
              <a:pPr/>
              <a:t>2019-06-04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86EB6-0986-4AB0-B650-011C8A01D8A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46415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A48757-A495-4D22-A2BD-7769B2AEEEC5}" type="datetimeFigureOut">
              <a:rPr lang="ko-KR" altLang="en-US" smtClean="0"/>
              <a:pPr/>
              <a:t>2019-06-04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86EB6-0986-4AB0-B650-011C8A01D8A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93805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20478502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A48757-A495-4D22-A2BD-7769B2AEEEC5}" type="datetimeFigureOut">
              <a:rPr lang="ko-KR" altLang="en-US" smtClean="0"/>
              <a:pPr/>
              <a:t>2019-06-04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86EB6-0986-4AB0-B650-011C8A01D8A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91483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A48757-A495-4D22-A2BD-7769B2AEEEC5}" type="datetimeFigureOut">
              <a:rPr lang="ko-KR" altLang="en-US" smtClean="0"/>
              <a:pPr/>
              <a:t>2019-06-04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86EB6-0986-4AB0-B650-011C8A01D8A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23485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A48757-A495-4D22-A2BD-7769B2AEEEC5}" type="datetimeFigureOut">
              <a:rPr lang="ko-KR" altLang="en-US" smtClean="0"/>
              <a:pPr/>
              <a:t>2019-06-04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86EB6-0986-4AB0-B650-011C8A01D8A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08775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A48757-A495-4D22-A2BD-7769B2AEEEC5}" type="datetimeFigureOut">
              <a:rPr lang="ko-KR" altLang="en-US" smtClean="0"/>
              <a:pPr/>
              <a:t>2019-06-04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86EB6-0986-4AB0-B650-011C8A01D8A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57632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A48757-A495-4D22-A2BD-7769B2AEEEC5}" type="datetimeFigureOut">
              <a:rPr lang="ko-KR" altLang="en-US" smtClean="0"/>
              <a:pPr/>
              <a:t>2019-06-04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86EB6-0986-4AB0-B650-011C8A01D8A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25605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A48757-A495-4D22-A2BD-7769B2AEEEC5}" type="datetimeFigureOut">
              <a:rPr lang="ko-KR" altLang="en-US" smtClean="0"/>
              <a:pPr/>
              <a:t>2019-06-04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86EB6-0986-4AB0-B650-011C8A01D8A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60841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A48757-A495-4D22-A2BD-7769B2AEEEC5}" type="datetimeFigureOut">
              <a:rPr lang="ko-KR" altLang="en-US" smtClean="0"/>
              <a:pPr/>
              <a:t>2019-06-04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86EB6-0986-4AB0-B650-011C8A01D8A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73627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A48757-A495-4D22-A2BD-7769B2AEEEC5}" type="datetimeFigureOut">
              <a:rPr lang="ko-KR" altLang="en-US" smtClean="0"/>
              <a:pPr/>
              <a:t>2019-06-04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686EB6-0986-4AB0-B650-011C8A01D8A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5482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.png"/><Relationship Id="rId7" Type="http://schemas.openxmlformats.org/officeDocument/2006/relationships/image" Target="../media/image47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jpeg"/><Relationship Id="rId5" Type="http://schemas.openxmlformats.org/officeDocument/2006/relationships/image" Target="../media/image45.jpeg"/><Relationship Id="rId10" Type="http://schemas.openxmlformats.org/officeDocument/2006/relationships/image" Target="../media/image50.png"/><Relationship Id="rId4" Type="http://schemas.openxmlformats.org/officeDocument/2006/relationships/image" Target="../media/image44.png"/><Relationship Id="rId9" Type="http://schemas.openxmlformats.org/officeDocument/2006/relationships/image" Target="../media/image49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57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52575" y="1619577"/>
            <a:ext cx="9144000" cy="1229658"/>
          </a:xfrm>
        </p:spPr>
        <p:txBody>
          <a:bodyPr>
            <a:normAutofit/>
          </a:bodyPr>
          <a:lstStyle/>
          <a:p>
            <a:r>
              <a:rPr lang="ko-KR" altLang="en-US" sz="7200" spc="6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도서관리</a:t>
            </a:r>
            <a:endParaRPr lang="ko-KR" altLang="en-US" sz="7200" spc="6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 rot="10800000" flipV="1">
            <a:off x="6261310" y="4757980"/>
            <a:ext cx="5486404" cy="1852047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팀장 </a:t>
            </a:r>
            <a:r>
              <a:rPr lang="en-US" altLang="ko-KR" dirty="0" smtClean="0">
                <a:solidFill>
                  <a:schemeClr val="bg1"/>
                </a:solidFill>
              </a:rPr>
              <a:t>: OOO </a:t>
            </a:r>
          </a:p>
          <a:p>
            <a:r>
              <a:rPr lang="ko-KR" altLang="en-US" dirty="0" smtClean="0">
                <a:solidFill>
                  <a:schemeClr val="bg1"/>
                </a:solidFill>
              </a:rPr>
              <a:t>팀원 </a:t>
            </a:r>
            <a:r>
              <a:rPr lang="en-US" altLang="ko-KR" dirty="0" smtClean="0">
                <a:solidFill>
                  <a:schemeClr val="bg1"/>
                </a:solidFill>
              </a:rPr>
              <a:t>: OOO</a:t>
            </a:r>
          </a:p>
          <a:p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</a:rPr>
              <a:t>       OOO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        OOO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 smtClean="0">
                <a:solidFill>
                  <a:schemeClr val="bg1"/>
                </a:solidFill>
              </a:rPr>
              <a:t>             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" name="부제목 2"/>
          <p:cNvSpPr txBox="1">
            <a:spLocks/>
          </p:cNvSpPr>
          <p:nvPr/>
        </p:nvSpPr>
        <p:spPr>
          <a:xfrm>
            <a:off x="371474" y="363538"/>
            <a:ext cx="2095501" cy="4937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ko-KR" altLang="en-US" sz="1800" dirty="0">
              <a:solidFill>
                <a:schemeClr val="bg1">
                  <a:lumMod val="9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7" name="Group 5"/>
          <p:cNvGrpSpPr/>
          <p:nvPr/>
        </p:nvGrpSpPr>
        <p:grpSpPr>
          <a:xfrm>
            <a:off x="3662362" y="1694667"/>
            <a:ext cx="4867275" cy="1131319"/>
            <a:chOff x="3373820" y="2387816"/>
            <a:chExt cx="2463087" cy="762004"/>
          </a:xfrm>
        </p:grpSpPr>
        <p:pic>
          <p:nvPicPr>
            <p:cNvPr id="8" name="Picture 3" descr="03_Braket_Single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373820" y="2387816"/>
              <a:ext cx="100887" cy="762004"/>
            </a:xfrm>
            <a:prstGeom prst="rect">
              <a:avLst/>
            </a:prstGeom>
          </p:spPr>
        </p:pic>
        <p:pic>
          <p:nvPicPr>
            <p:cNvPr id="9" name="Picture 4" descr="03_Braket_Single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5736020" y="2387816"/>
              <a:ext cx="100887" cy="762004"/>
            </a:xfrm>
            <a:prstGeom prst="rect">
              <a:avLst/>
            </a:prstGeom>
          </p:spPr>
        </p:pic>
      </p:grpSp>
      <p:sp>
        <p:nvSpPr>
          <p:cNvPr id="10" name="부제목 2"/>
          <p:cNvSpPr txBox="1">
            <a:spLocks/>
          </p:cNvSpPr>
          <p:nvPr/>
        </p:nvSpPr>
        <p:spPr>
          <a:xfrm>
            <a:off x="9613901" y="5880869"/>
            <a:ext cx="2578100" cy="4937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ko-KR" altLang="en-US" sz="2800" dirty="0">
              <a:solidFill>
                <a:schemeClr val="bg1">
                  <a:lumMod val="9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51886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2092012" y="697706"/>
            <a:ext cx="7772400" cy="6453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>
                <a:solidFill>
                  <a:schemeClr val="bg2">
                    <a:lumMod val="1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 </a:t>
            </a:r>
            <a:r>
              <a:rPr lang="ko-KR" altLang="en-US" sz="3200" b="1" dirty="0">
                <a:solidFill>
                  <a:schemeClr val="bg2">
                    <a:lumMod val="1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구성 </a:t>
            </a:r>
            <a:r>
              <a:rPr lang="en-US" altLang="ko-KR" sz="3200" b="1" dirty="0">
                <a:solidFill>
                  <a:schemeClr val="bg2">
                    <a:lumMod val="1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– </a:t>
            </a:r>
            <a:r>
              <a:rPr lang="ko-KR" altLang="en-US" sz="3200" b="1" dirty="0">
                <a:solidFill>
                  <a:schemeClr val="bg2">
                    <a:lumMod val="1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로그인</a:t>
            </a:r>
            <a:endParaRPr lang="en-US" sz="3200" b="1" dirty="0">
              <a:solidFill>
                <a:schemeClr val="bg2">
                  <a:lumMod val="1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9" name="Straight Connector 41"/>
          <p:cNvCxnSpPr/>
          <p:nvPr/>
        </p:nvCxnSpPr>
        <p:spPr>
          <a:xfrm>
            <a:off x="942975" y="1466848"/>
            <a:ext cx="10239375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73"/>
          <p:cNvGrpSpPr/>
          <p:nvPr/>
        </p:nvGrpSpPr>
        <p:grpSpPr>
          <a:xfrm>
            <a:off x="2290119" y="791765"/>
            <a:ext cx="7479957" cy="457200"/>
            <a:chOff x="3429000" y="526256"/>
            <a:chExt cx="3293102" cy="457200"/>
          </a:xfrm>
        </p:grpSpPr>
        <p:pic>
          <p:nvPicPr>
            <p:cNvPr id="11" name="Picture 44" descr="03_Braket_Single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29000" y="526256"/>
              <a:ext cx="60532" cy="457200"/>
            </a:xfrm>
            <a:prstGeom prst="rect">
              <a:avLst/>
            </a:prstGeom>
          </p:spPr>
        </p:pic>
        <p:pic>
          <p:nvPicPr>
            <p:cNvPr id="12" name="Picture 45" descr="03_Braket_Single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6661570" y="526256"/>
              <a:ext cx="60532" cy="457200"/>
            </a:xfrm>
            <a:prstGeom prst="rect">
              <a:avLst/>
            </a:prstGeom>
          </p:spPr>
        </p:pic>
      </p:grpSp>
      <p:sp>
        <p:nvSpPr>
          <p:cNvPr id="13" name="TextBox 12"/>
          <p:cNvSpPr txBox="1"/>
          <p:nvPr/>
        </p:nvSpPr>
        <p:spPr>
          <a:xfrm>
            <a:off x="567500" y="1543788"/>
            <a:ext cx="4104009" cy="3336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rgbClr val="FF0000"/>
                </a:solidFill>
                <a:latin typeface="나눔스퀘어"/>
                <a:ea typeface="나눔스퀘어" panose="020B0600000101010101"/>
              </a:rPr>
              <a:t>* </a:t>
            </a:r>
            <a:r>
              <a:rPr lang="ko-KR" altLang="en-US" sz="1200" dirty="0">
                <a:solidFill>
                  <a:srgbClr val="FF0000"/>
                </a:solidFill>
                <a:latin typeface="나눔스퀘어"/>
                <a:ea typeface="나눔스퀘어" panose="020B0600000101010101"/>
              </a:rPr>
              <a:t>자동로그인 기능</a:t>
            </a:r>
            <a:r>
              <a:rPr lang="en-US" altLang="ko-KR" sz="1200" dirty="0">
                <a:latin typeface="나눔스퀘어"/>
                <a:ea typeface="나눔스퀘어" panose="020B0600000101010101"/>
              </a:rPr>
              <a:t>(cookie, 2</a:t>
            </a:r>
            <a:r>
              <a:rPr lang="ko-KR" altLang="en-US" sz="1200" dirty="0">
                <a:latin typeface="나눔스퀘어"/>
                <a:ea typeface="나눔스퀘어" panose="020B0600000101010101"/>
              </a:rPr>
              <a:t>주간 지속</a:t>
            </a:r>
            <a:r>
              <a:rPr lang="en-US" altLang="ko-KR" sz="1200" dirty="0">
                <a:latin typeface="나눔스퀘어"/>
                <a:ea typeface="나눔스퀘어" panose="020B0600000101010101"/>
              </a:rPr>
              <a:t>, </a:t>
            </a:r>
            <a:r>
              <a:rPr lang="ko-KR" altLang="en-US" sz="1200" dirty="0">
                <a:latin typeface="나눔스퀘어"/>
                <a:ea typeface="나눔스퀘어" panose="020B0600000101010101"/>
              </a:rPr>
              <a:t>로그아웃 시 해제</a:t>
            </a:r>
            <a:r>
              <a:rPr lang="en-US" altLang="ko-KR" sz="1200" dirty="0">
                <a:latin typeface="나눔스퀘어"/>
                <a:ea typeface="나눔스퀘어" panose="020B0600000101010101"/>
              </a:rPr>
              <a:t>)</a:t>
            </a:r>
            <a:endParaRPr lang="ko-KR" altLang="en-US" sz="1200" dirty="0">
              <a:latin typeface="나눔스퀘어"/>
              <a:ea typeface="나눔스퀘어" panose="020B0600000101010101"/>
            </a:endParaRPr>
          </a:p>
        </p:txBody>
      </p:sp>
      <p:pic>
        <p:nvPicPr>
          <p:cNvPr id="20" name="그림 19" descr="7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89731" y="1964879"/>
            <a:ext cx="5613527" cy="2574170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1952368" y="3641123"/>
            <a:ext cx="934046" cy="18123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7941276" y="1631091"/>
            <a:ext cx="171232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rgbClr val="FF0000"/>
                </a:solidFill>
              </a:rPr>
              <a:t>아이디 찾기 </a:t>
            </a:r>
            <a:r>
              <a:rPr lang="en-US" altLang="ko-KR" sz="1000" dirty="0">
                <a:solidFill>
                  <a:srgbClr val="FF0000"/>
                </a:solidFill>
              </a:rPr>
              <a:t>– </a:t>
            </a:r>
            <a:r>
              <a:rPr lang="ko-KR" altLang="en-US" sz="1000" dirty="0">
                <a:solidFill>
                  <a:srgbClr val="FF0000"/>
                </a:solidFill>
              </a:rPr>
              <a:t>메일로 전송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3509319" y="3830594"/>
            <a:ext cx="1639329" cy="304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C:\Users\it\Desktop\새 폴더 (2)\로그인2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967106" y="1936537"/>
            <a:ext cx="3211641" cy="1673898"/>
          </a:xfrm>
          <a:prstGeom prst="rect">
            <a:avLst/>
          </a:prstGeom>
          <a:noFill/>
        </p:spPr>
      </p:pic>
      <p:pic>
        <p:nvPicPr>
          <p:cNvPr id="1027" name="Picture 3" descr="C:\Users\it\Desktop\새 폴더 (2)\로그인3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975343" y="4053015"/>
            <a:ext cx="3217215" cy="2085975"/>
          </a:xfrm>
          <a:prstGeom prst="rect">
            <a:avLst/>
          </a:prstGeom>
          <a:noFill/>
        </p:spPr>
      </p:pic>
      <p:sp>
        <p:nvSpPr>
          <p:cNvPr id="32" name="TextBox 31"/>
          <p:cNvSpPr txBox="1"/>
          <p:nvPr/>
        </p:nvSpPr>
        <p:spPr>
          <a:xfrm>
            <a:off x="7986584" y="3777048"/>
            <a:ext cx="184056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rgbClr val="FF0000"/>
                </a:solidFill>
              </a:rPr>
              <a:t>비밀번호 찾기 </a:t>
            </a:r>
            <a:r>
              <a:rPr lang="en-US" altLang="ko-KR" sz="1000" dirty="0">
                <a:solidFill>
                  <a:srgbClr val="FF0000"/>
                </a:solidFill>
              </a:rPr>
              <a:t>– </a:t>
            </a:r>
            <a:r>
              <a:rPr lang="ko-KR" altLang="en-US" sz="1000" dirty="0">
                <a:solidFill>
                  <a:srgbClr val="FF0000"/>
                </a:solidFill>
              </a:rPr>
              <a:t>메일로 전송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3368274" y="4479625"/>
            <a:ext cx="121700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rgbClr val="FF0000"/>
                </a:solidFill>
              </a:rPr>
              <a:t>정보 다를 시 팝업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7C648EF0-5097-4D2B-9C53-003B0D4EF0D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6494" y="4743361"/>
            <a:ext cx="4305901" cy="1295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95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2092012" y="697706"/>
            <a:ext cx="7772400" cy="6453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>
                <a:solidFill>
                  <a:schemeClr val="bg2">
                    <a:lumMod val="1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 </a:t>
            </a:r>
            <a:r>
              <a:rPr lang="ko-KR" altLang="en-US" sz="3200" b="1" dirty="0">
                <a:solidFill>
                  <a:schemeClr val="bg2">
                    <a:lumMod val="1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구성 </a:t>
            </a:r>
            <a:r>
              <a:rPr lang="en-US" altLang="ko-KR" sz="3200" b="1" dirty="0">
                <a:solidFill>
                  <a:schemeClr val="bg2">
                    <a:lumMod val="1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– </a:t>
            </a:r>
            <a:r>
              <a:rPr lang="ko-KR" altLang="en-US" sz="3200" b="1" dirty="0">
                <a:solidFill>
                  <a:schemeClr val="bg2">
                    <a:lumMod val="1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회원가입</a:t>
            </a:r>
            <a:endParaRPr lang="en-US" sz="3200" b="1" dirty="0">
              <a:solidFill>
                <a:schemeClr val="bg2">
                  <a:lumMod val="1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9" name="Straight Connector 41"/>
          <p:cNvCxnSpPr/>
          <p:nvPr/>
        </p:nvCxnSpPr>
        <p:spPr>
          <a:xfrm>
            <a:off x="942975" y="1466848"/>
            <a:ext cx="10239375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561396" y="1608469"/>
            <a:ext cx="49295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  <a:ea typeface="나눔스퀘어" panose="020B0600000101010101"/>
              </a:rPr>
              <a:t>* </a:t>
            </a:r>
            <a:r>
              <a:rPr lang="ko-KR" altLang="en-US" sz="1200" dirty="0">
                <a:solidFill>
                  <a:srgbClr val="FF0000"/>
                </a:solidFill>
                <a:ea typeface="나눔스퀘어" panose="020B0600000101010101"/>
              </a:rPr>
              <a:t>회원가입</a:t>
            </a:r>
            <a:r>
              <a:rPr lang="en-US" altLang="ko-KR" sz="1200" dirty="0">
                <a:ea typeface="나눔스퀘어" panose="020B0600000101010101"/>
              </a:rPr>
              <a:t>(Ajax- </a:t>
            </a:r>
            <a:r>
              <a:rPr lang="ko-KR" altLang="en-US" sz="1200" dirty="0">
                <a:ea typeface="나눔스퀘어" panose="020B0600000101010101"/>
              </a:rPr>
              <a:t>아이디 중복</a:t>
            </a:r>
            <a:r>
              <a:rPr lang="en-US" altLang="ko-KR" sz="1200" dirty="0">
                <a:ea typeface="나눔스퀘어" panose="020B0600000101010101"/>
              </a:rPr>
              <a:t>, </a:t>
            </a:r>
            <a:r>
              <a:rPr lang="ko-KR" altLang="en-US" sz="1200" dirty="0">
                <a:ea typeface="나눔스퀘어" panose="020B0600000101010101"/>
              </a:rPr>
              <a:t>패스워드 확인</a:t>
            </a:r>
            <a:r>
              <a:rPr lang="en-US" altLang="ko-KR" sz="1200" dirty="0">
                <a:ea typeface="나눔스퀘어" panose="020B0600000101010101"/>
              </a:rPr>
              <a:t>/ DB</a:t>
            </a:r>
            <a:r>
              <a:rPr lang="ko-KR" altLang="en-US" sz="1200" dirty="0">
                <a:ea typeface="나눔스퀘어" panose="020B0600000101010101"/>
              </a:rPr>
              <a:t>연동 </a:t>
            </a:r>
            <a:r>
              <a:rPr lang="en-US" altLang="ko-KR" sz="1200" dirty="0">
                <a:ea typeface="나눔스퀘어" panose="020B0600000101010101"/>
              </a:rPr>
              <a:t>/ </a:t>
            </a:r>
            <a:r>
              <a:rPr lang="ko-KR" altLang="en-US" sz="1200" dirty="0" err="1">
                <a:ea typeface="나눔스퀘어" panose="020B0600000101010101"/>
              </a:rPr>
              <a:t>이메일</a:t>
            </a:r>
            <a:r>
              <a:rPr lang="ko-KR" altLang="en-US" sz="1200" dirty="0">
                <a:ea typeface="나눔스퀘어" panose="020B0600000101010101"/>
              </a:rPr>
              <a:t> 인증</a:t>
            </a:r>
            <a:r>
              <a:rPr lang="en-US" altLang="ko-KR" sz="1200" dirty="0">
                <a:ea typeface="나눔스퀘어" panose="020B0600000101010101"/>
              </a:rPr>
              <a:t>)</a:t>
            </a:r>
            <a:endParaRPr lang="ko-KR" altLang="en-US" sz="1200" dirty="0">
              <a:ea typeface="나눔스퀘어" panose="020B0600000101010101"/>
            </a:endParaRPr>
          </a:p>
        </p:txBody>
      </p:sp>
      <p:pic>
        <p:nvPicPr>
          <p:cNvPr id="27" name="그림 26" descr="10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06394" y="1931350"/>
            <a:ext cx="5527965" cy="4354121"/>
          </a:xfrm>
          <a:prstGeom prst="rect">
            <a:avLst/>
          </a:prstGeom>
        </p:spPr>
      </p:pic>
      <p:pic>
        <p:nvPicPr>
          <p:cNvPr id="30" name="그림 29" descr="12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073952" y="4296379"/>
            <a:ext cx="3561182" cy="1568962"/>
          </a:xfrm>
          <a:prstGeom prst="rect">
            <a:avLst/>
          </a:prstGeom>
        </p:spPr>
      </p:pic>
      <p:cxnSp>
        <p:nvCxnSpPr>
          <p:cNvPr id="23" name="직선 화살표 연결선 22"/>
          <p:cNvCxnSpPr/>
          <p:nvPr/>
        </p:nvCxnSpPr>
        <p:spPr>
          <a:xfrm rot="5400000">
            <a:off x="8316099" y="3966520"/>
            <a:ext cx="436605" cy="158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8666205" y="3830594"/>
            <a:ext cx="61427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rgbClr val="FF0000"/>
                </a:solidFill>
              </a:rPr>
              <a:t>인증 후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9358184" y="3138616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rgbClr val="FF0000"/>
                </a:solidFill>
              </a:rPr>
              <a:t>랜덤숫자</a:t>
            </a:r>
          </a:p>
        </p:txBody>
      </p:sp>
      <p:sp>
        <p:nvSpPr>
          <p:cNvPr id="31" name="직사각형 30"/>
          <p:cNvSpPr/>
          <p:nvPr/>
        </p:nvSpPr>
        <p:spPr>
          <a:xfrm>
            <a:off x="2949146" y="3838832"/>
            <a:ext cx="914400" cy="40365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3" name="직선 화살표 연결선 32"/>
          <p:cNvCxnSpPr/>
          <p:nvPr/>
        </p:nvCxnSpPr>
        <p:spPr>
          <a:xfrm flipV="1">
            <a:off x="3896497" y="3031524"/>
            <a:ext cx="2825579" cy="94735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 73"/>
          <p:cNvGrpSpPr/>
          <p:nvPr/>
        </p:nvGrpSpPr>
        <p:grpSpPr>
          <a:xfrm>
            <a:off x="2290119" y="791765"/>
            <a:ext cx="7479957" cy="457200"/>
            <a:chOff x="3429000" y="526256"/>
            <a:chExt cx="3293102" cy="457200"/>
          </a:xfrm>
        </p:grpSpPr>
        <p:pic>
          <p:nvPicPr>
            <p:cNvPr id="36" name="Picture 44" descr="03_Braket_Single.pn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29000" y="526256"/>
              <a:ext cx="60532" cy="457200"/>
            </a:xfrm>
            <a:prstGeom prst="rect">
              <a:avLst/>
            </a:prstGeom>
          </p:spPr>
        </p:pic>
        <p:pic>
          <p:nvPicPr>
            <p:cNvPr id="37" name="Picture 45" descr="03_Braket_Single.pn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6661570" y="526256"/>
              <a:ext cx="60532" cy="457200"/>
            </a:xfrm>
            <a:prstGeom prst="rect">
              <a:avLst/>
            </a:prstGeom>
          </p:spPr>
        </p:pic>
      </p:grpSp>
      <p:pic>
        <p:nvPicPr>
          <p:cNvPr id="2050" name="Picture 2" descr="C:\Users\it\Desktop\새 폴더 (2)\인증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999816" y="1651000"/>
            <a:ext cx="3886983" cy="198331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70295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2092012" y="697706"/>
            <a:ext cx="7772400" cy="6453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>
                <a:solidFill>
                  <a:schemeClr val="bg2">
                    <a:lumMod val="1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 </a:t>
            </a:r>
            <a:r>
              <a:rPr lang="ko-KR" altLang="en-US" sz="3200" b="1" dirty="0">
                <a:solidFill>
                  <a:schemeClr val="bg2">
                    <a:lumMod val="1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구성 </a:t>
            </a:r>
            <a:r>
              <a:rPr lang="en-US" altLang="ko-KR" sz="3200" b="1" dirty="0">
                <a:solidFill>
                  <a:schemeClr val="bg2">
                    <a:lumMod val="1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– </a:t>
            </a:r>
            <a:r>
              <a:rPr lang="ko-KR" altLang="en-US" sz="3200" b="1" dirty="0">
                <a:solidFill>
                  <a:schemeClr val="bg2">
                    <a:lumMod val="1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도서 상세 페이지</a:t>
            </a:r>
            <a:endParaRPr lang="en-US" sz="3200" b="1" dirty="0">
              <a:solidFill>
                <a:schemeClr val="bg2">
                  <a:lumMod val="1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9" name="Straight Connector 41"/>
          <p:cNvCxnSpPr/>
          <p:nvPr/>
        </p:nvCxnSpPr>
        <p:spPr>
          <a:xfrm>
            <a:off x="942975" y="1466848"/>
            <a:ext cx="10239375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561396" y="1608469"/>
            <a:ext cx="34499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  <a:ea typeface="나눔스퀘어" panose="020B0600000101010101"/>
              </a:rPr>
              <a:t>* </a:t>
            </a:r>
            <a:r>
              <a:rPr lang="ko-KR" altLang="en-US" sz="1200" dirty="0">
                <a:solidFill>
                  <a:srgbClr val="FF0000"/>
                </a:solidFill>
                <a:ea typeface="나눔스퀘어" panose="020B0600000101010101"/>
              </a:rPr>
              <a:t>도서 상세페이지 대출여부확인 </a:t>
            </a:r>
            <a:r>
              <a:rPr lang="en-US" altLang="ko-KR" sz="1200" dirty="0">
                <a:ea typeface="나눔스퀘어" panose="020B0600000101010101"/>
              </a:rPr>
              <a:t>(Ajax, DB</a:t>
            </a:r>
            <a:r>
              <a:rPr lang="ko-KR" altLang="en-US" sz="1200" dirty="0">
                <a:ea typeface="나눔스퀘어" panose="020B0600000101010101"/>
              </a:rPr>
              <a:t>연동</a:t>
            </a:r>
            <a:r>
              <a:rPr lang="en-US" altLang="ko-KR" sz="1200" dirty="0">
                <a:ea typeface="나눔스퀘어" panose="020B0600000101010101"/>
              </a:rPr>
              <a:t>)</a:t>
            </a:r>
            <a:endParaRPr lang="ko-KR" altLang="en-US" sz="1200" dirty="0">
              <a:ea typeface="나눔스퀘어" panose="020B0600000101010101"/>
            </a:endParaRPr>
          </a:p>
        </p:txBody>
      </p:sp>
      <p:grpSp>
        <p:nvGrpSpPr>
          <p:cNvPr id="35" name="Group 73"/>
          <p:cNvGrpSpPr/>
          <p:nvPr/>
        </p:nvGrpSpPr>
        <p:grpSpPr>
          <a:xfrm>
            <a:off x="2290119" y="791765"/>
            <a:ext cx="7479957" cy="457200"/>
            <a:chOff x="3429000" y="526256"/>
            <a:chExt cx="3293102" cy="457200"/>
          </a:xfrm>
        </p:grpSpPr>
        <p:pic>
          <p:nvPicPr>
            <p:cNvPr id="36" name="Picture 44" descr="03_Braket_Single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29000" y="526256"/>
              <a:ext cx="60532" cy="457200"/>
            </a:xfrm>
            <a:prstGeom prst="rect">
              <a:avLst/>
            </a:prstGeom>
          </p:spPr>
        </p:pic>
        <p:pic>
          <p:nvPicPr>
            <p:cNvPr id="37" name="Picture 45" descr="03_Braket_Single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6661570" y="526256"/>
              <a:ext cx="60532" cy="457200"/>
            </a:xfrm>
            <a:prstGeom prst="rect">
              <a:avLst/>
            </a:prstGeom>
          </p:spPr>
        </p:pic>
      </p:grp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B48FC97C-F958-4A43-94C4-1F6CEA0F172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396" y="2027088"/>
            <a:ext cx="5189984" cy="432261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44C3FC4B-1C16-4C1B-949D-7A231B42288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8212" y="1920707"/>
            <a:ext cx="5652392" cy="4428998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3260C83A-5412-404F-9AD1-D04575BAB30E}"/>
              </a:ext>
            </a:extLst>
          </p:cNvPr>
          <p:cNvSpPr/>
          <p:nvPr/>
        </p:nvSpPr>
        <p:spPr>
          <a:xfrm>
            <a:off x="1988820" y="4465320"/>
            <a:ext cx="1661160" cy="2209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7BB0D055-6A0A-4A24-9748-6288865F7288}"/>
              </a:ext>
            </a:extLst>
          </p:cNvPr>
          <p:cNvSpPr txBox="1"/>
          <p:nvPr/>
        </p:nvSpPr>
        <p:spPr>
          <a:xfrm>
            <a:off x="2224081" y="4704809"/>
            <a:ext cx="186461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rgbClr val="FF0000"/>
                </a:solidFill>
              </a:rPr>
              <a:t>대출 중일 때 대출기간 표시  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="" xmlns:a16="http://schemas.microsoft.com/office/drawing/2014/main" id="{6103F001-3EB0-4773-A330-2084C0F58B3F}"/>
              </a:ext>
            </a:extLst>
          </p:cNvPr>
          <p:cNvSpPr/>
          <p:nvPr/>
        </p:nvSpPr>
        <p:spPr>
          <a:xfrm>
            <a:off x="1844040" y="4135206"/>
            <a:ext cx="883920" cy="20628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C2686597-84E9-4EF5-ABF4-875BFA389D1C}"/>
              </a:ext>
            </a:extLst>
          </p:cNvPr>
          <p:cNvSpPr txBox="1"/>
          <p:nvPr/>
        </p:nvSpPr>
        <p:spPr>
          <a:xfrm>
            <a:off x="2719541" y="3941383"/>
            <a:ext cx="10134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rgbClr val="FF0000"/>
                </a:solidFill>
              </a:rPr>
              <a:t>평점 표시</a:t>
            </a:r>
            <a:endParaRPr lang="en-US" altLang="ko-KR" sz="1000" dirty="0">
              <a:solidFill>
                <a:srgbClr val="FF0000"/>
              </a:solidFill>
            </a:endParaRPr>
          </a:p>
          <a:p>
            <a:r>
              <a:rPr lang="en-US" altLang="ko-KR" sz="1000" dirty="0">
                <a:solidFill>
                  <a:srgbClr val="FF0000"/>
                </a:solidFill>
              </a:rPr>
              <a:t>-  </a:t>
            </a:r>
            <a:r>
              <a:rPr lang="ko-KR" altLang="en-US" sz="1000" dirty="0" err="1">
                <a:solidFill>
                  <a:srgbClr val="FF0000"/>
                </a:solidFill>
              </a:rPr>
              <a:t>별점의</a:t>
            </a:r>
            <a:r>
              <a:rPr lang="ko-KR" altLang="en-US" sz="1000" dirty="0">
                <a:solidFill>
                  <a:srgbClr val="FF0000"/>
                </a:solidFill>
              </a:rPr>
              <a:t> 평균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="" xmlns:a16="http://schemas.microsoft.com/office/drawing/2014/main" id="{7E7268C4-8B84-4CCD-A6D7-6F16ED0BB751}"/>
              </a:ext>
            </a:extLst>
          </p:cNvPr>
          <p:cNvSpPr/>
          <p:nvPr/>
        </p:nvSpPr>
        <p:spPr>
          <a:xfrm>
            <a:off x="6949440" y="4575810"/>
            <a:ext cx="2026920" cy="2171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9DD4C777-3D59-4AF0-BC50-0A80C0D9EE25}"/>
              </a:ext>
            </a:extLst>
          </p:cNvPr>
          <p:cNvSpPr txBox="1"/>
          <p:nvPr/>
        </p:nvSpPr>
        <p:spPr>
          <a:xfrm>
            <a:off x="7541764" y="4325779"/>
            <a:ext cx="215956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rgbClr val="FF0000"/>
                </a:solidFill>
              </a:rPr>
              <a:t>대출은 로그인 이후 가능하게 구현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="" xmlns:a16="http://schemas.microsoft.com/office/drawing/2014/main" id="{BC918D63-2E87-43D1-A56F-70D81282BF7C}"/>
              </a:ext>
            </a:extLst>
          </p:cNvPr>
          <p:cNvSpPr/>
          <p:nvPr/>
        </p:nvSpPr>
        <p:spPr>
          <a:xfrm>
            <a:off x="3934394" y="2788920"/>
            <a:ext cx="951711" cy="356078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F98E55BF-1F4E-4D9E-8EF0-0CA1F2AF36E0}"/>
              </a:ext>
            </a:extLst>
          </p:cNvPr>
          <p:cNvSpPr txBox="1"/>
          <p:nvPr/>
        </p:nvSpPr>
        <p:spPr>
          <a:xfrm>
            <a:off x="4947050" y="2788920"/>
            <a:ext cx="2076209" cy="44730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rgbClr val="FF0000"/>
                </a:solidFill>
              </a:rPr>
              <a:t>* </a:t>
            </a:r>
            <a:r>
              <a:rPr lang="ko-KR" altLang="en-US" sz="1000" dirty="0">
                <a:solidFill>
                  <a:srgbClr val="FF0000"/>
                </a:solidFill>
              </a:rPr>
              <a:t>현재 카테고리 </a:t>
            </a:r>
            <a:r>
              <a:rPr lang="en-US" altLang="ko-KR" sz="1000" dirty="0">
                <a:solidFill>
                  <a:srgbClr val="FF0000"/>
                </a:solidFill>
              </a:rPr>
              <a:t>: </a:t>
            </a:r>
            <a:r>
              <a:rPr lang="ko-KR" altLang="en-US" sz="1000" dirty="0">
                <a:solidFill>
                  <a:srgbClr val="FF0000"/>
                </a:solidFill>
              </a:rPr>
              <a:t>현재 페이지의 </a:t>
            </a:r>
            <a:endParaRPr lang="en-US" altLang="ko-KR" sz="1000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rgbClr val="FF0000"/>
                </a:solidFill>
              </a:rPr>
              <a:t>책이 해당하는 카테고리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527EC8C4-37C3-4CBD-982B-E52F31F79F5C}"/>
              </a:ext>
            </a:extLst>
          </p:cNvPr>
          <p:cNvSpPr txBox="1"/>
          <p:nvPr/>
        </p:nvSpPr>
        <p:spPr>
          <a:xfrm>
            <a:off x="4947050" y="3289970"/>
            <a:ext cx="1468672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rgbClr val="FF0000"/>
                </a:solidFill>
              </a:rPr>
              <a:t>* Best5</a:t>
            </a:r>
          </a:p>
          <a:p>
            <a:r>
              <a:rPr lang="en-US" altLang="ko-KR" sz="1000" dirty="0">
                <a:solidFill>
                  <a:srgbClr val="FF0000"/>
                </a:solidFill>
              </a:rPr>
              <a:t>- </a:t>
            </a:r>
            <a:r>
              <a:rPr lang="ko-KR" altLang="en-US" sz="1000" dirty="0">
                <a:solidFill>
                  <a:srgbClr val="FF0000"/>
                </a:solidFill>
              </a:rPr>
              <a:t>대여수가 많은 </a:t>
            </a:r>
            <a:r>
              <a:rPr lang="en-US" altLang="ko-KR" sz="1000" dirty="0">
                <a:solidFill>
                  <a:srgbClr val="FF0000"/>
                </a:solidFill>
              </a:rPr>
              <a:t>5</a:t>
            </a:r>
            <a:r>
              <a:rPr lang="ko-KR" altLang="en-US" sz="1000" dirty="0">
                <a:solidFill>
                  <a:srgbClr val="FF0000"/>
                </a:solidFill>
              </a:rPr>
              <a:t>가지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EE67F6D3-AEA4-4A09-BE5F-D5007DD8FBD7}"/>
              </a:ext>
            </a:extLst>
          </p:cNvPr>
          <p:cNvSpPr txBox="1"/>
          <p:nvPr/>
        </p:nvSpPr>
        <p:spPr>
          <a:xfrm>
            <a:off x="4947050" y="4819837"/>
            <a:ext cx="1725152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rgbClr val="FF0000"/>
                </a:solidFill>
              </a:rPr>
              <a:t>* </a:t>
            </a:r>
            <a:r>
              <a:rPr lang="ko-KR" altLang="en-US" sz="1000" dirty="0" err="1">
                <a:solidFill>
                  <a:srgbClr val="FF0000"/>
                </a:solidFill>
              </a:rPr>
              <a:t>신착자료</a:t>
            </a:r>
            <a:endParaRPr lang="en-US" altLang="ko-KR" sz="1000" dirty="0">
              <a:solidFill>
                <a:srgbClr val="FF0000"/>
              </a:solidFill>
            </a:endParaRPr>
          </a:p>
          <a:p>
            <a:r>
              <a:rPr lang="en-US" altLang="ko-KR" sz="1000" dirty="0">
                <a:solidFill>
                  <a:srgbClr val="FF0000"/>
                </a:solidFill>
              </a:rPr>
              <a:t>-</a:t>
            </a:r>
            <a:r>
              <a:rPr lang="ko-KR" altLang="en-US" sz="1000" dirty="0">
                <a:solidFill>
                  <a:srgbClr val="FF0000"/>
                </a:solidFill>
              </a:rPr>
              <a:t>가장 최근에 입고된 </a:t>
            </a:r>
            <a:r>
              <a:rPr lang="en-US" altLang="ko-KR" sz="1000" dirty="0">
                <a:solidFill>
                  <a:srgbClr val="FF0000"/>
                </a:solidFill>
              </a:rPr>
              <a:t>5</a:t>
            </a:r>
            <a:r>
              <a:rPr lang="ko-KR" altLang="en-US" sz="1000" dirty="0">
                <a:solidFill>
                  <a:srgbClr val="FF0000"/>
                </a:solidFill>
              </a:rPr>
              <a:t>가지</a:t>
            </a:r>
          </a:p>
        </p:txBody>
      </p:sp>
    </p:spTree>
    <p:extLst>
      <p:ext uri="{BB962C8B-B14F-4D97-AF65-F5344CB8AC3E}">
        <p14:creationId xmlns:p14="http://schemas.microsoft.com/office/powerpoint/2010/main" val="3674151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2092012" y="697706"/>
            <a:ext cx="7772400" cy="6453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>
                <a:solidFill>
                  <a:schemeClr val="bg2">
                    <a:lumMod val="1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 </a:t>
            </a:r>
            <a:r>
              <a:rPr lang="ko-KR" altLang="en-US" sz="3200" b="1" dirty="0">
                <a:solidFill>
                  <a:schemeClr val="bg2">
                    <a:lumMod val="1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구성 </a:t>
            </a:r>
            <a:r>
              <a:rPr lang="en-US" altLang="ko-KR" sz="3200" b="1" dirty="0">
                <a:solidFill>
                  <a:schemeClr val="bg2">
                    <a:lumMod val="1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– </a:t>
            </a:r>
            <a:r>
              <a:rPr lang="ko-KR" altLang="en-US" sz="3200" b="1" dirty="0">
                <a:solidFill>
                  <a:schemeClr val="bg2">
                    <a:lumMod val="1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도서 상세 페이지</a:t>
            </a:r>
            <a:endParaRPr lang="en-US" sz="3200" b="1" dirty="0">
              <a:solidFill>
                <a:schemeClr val="bg2">
                  <a:lumMod val="1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9" name="Straight Connector 41"/>
          <p:cNvCxnSpPr/>
          <p:nvPr/>
        </p:nvCxnSpPr>
        <p:spPr>
          <a:xfrm>
            <a:off x="942975" y="1466848"/>
            <a:ext cx="10239375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561396" y="1608469"/>
            <a:ext cx="23182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  <a:ea typeface="나눔스퀘어" panose="020B0600000101010101"/>
              </a:rPr>
              <a:t>* </a:t>
            </a:r>
            <a:r>
              <a:rPr lang="ko-KR" altLang="en-US" sz="1200" dirty="0">
                <a:solidFill>
                  <a:srgbClr val="FF0000"/>
                </a:solidFill>
                <a:ea typeface="나눔스퀘어" panose="020B0600000101010101"/>
              </a:rPr>
              <a:t>도서 대여하기 </a:t>
            </a:r>
            <a:r>
              <a:rPr lang="en-US" altLang="ko-KR" sz="1200" dirty="0">
                <a:ea typeface="나눔스퀘어" panose="020B0600000101010101"/>
              </a:rPr>
              <a:t>(Ajax, DB</a:t>
            </a:r>
            <a:r>
              <a:rPr lang="ko-KR" altLang="en-US" sz="1200" dirty="0">
                <a:ea typeface="나눔스퀘어" panose="020B0600000101010101"/>
              </a:rPr>
              <a:t>연동</a:t>
            </a:r>
            <a:r>
              <a:rPr lang="en-US" altLang="ko-KR" sz="1200" dirty="0">
                <a:ea typeface="나눔스퀘어" panose="020B0600000101010101"/>
              </a:rPr>
              <a:t>)</a:t>
            </a:r>
            <a:endParaRPr lang="ko-KR" altLang="en-US" sz="1200" dirty="0">
              <a:ea typeface="나눔스퀘어" panose="020B0600000101010101"/>
            </a:endParaRPr>
          </a:p>
        </p:txBody>
      </p:sp>
      <p:grpSp>
        <p:nvGrpSpPr>
          <p:cNvPr id="35" name="Group 73"/>
          <p:cNvGrpSpPr/>
          <p:nvPr/>
        </p:nvGrpSpPr>
        <p:grpSpPr>
          <a:xfrm>
            <a:off x="2290119" y="791765"/>
            <a:ext cx="7479957" cy="457200"/>
            <a:chOff x="3429000" y="526256"/>
            <a:chExt cx="3293102" cy="457200"/>
          </a:xfrm>
        </p:grpSpPr>
        <p:pic>
          <p:nvPicPr>
            <p:cNvPr id="36" name="Picture 44" descr="03_Braket_Single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29000" y="526256"/>
              <a:ext cx="60532" cy="457200"/>
            </a:xfrm>
            <a:prstGeom prst="rect">
              <a:avLst/>
            </a:prstGeom>
          </p:spPr>
        </p:pic>
        <p:pic>
          <p:nvPicPr>
            <p:cNvPr id="37" name="Picture 45" descr="03_Braket_Single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6661570" y="526256"/>
              <a:ext cx="60532" cy="457200"/>
            </a:xfrm>
            <a:prstGeom prst="rect">
              <a:avLst/>
            </a:prstGeom>
          </p:spPr>
        </p:pic>
      </p:grp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66AB832B-3094-421D-83EC-6AD1B3C10B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396" y="2027089"/>
            <a:ext cx="5029730" cy="413320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="" xmlns:a16="http://schemas.microsoft.com/office/drawing/2014/main" id="{7A65CF6B-D8FB-4AF6-BCCA-2D473679BB4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1014" y="1782227"/>
            <a:ext cx="5029730" cy="437806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AA211719-310D-4A9C-B0A0-963570AD925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2034" y="2918460"/>
            <a:ext cx="2993026" cy="895421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="" xmlns:a16="http://schemas.microsoft.com/office/drawing/2014/main" id="{63C6F654-40B9-4BFC-A6CD-0BBC66571E0E}"/>
              </a:ext>
            </a:extLst>
          </p:cNvPr>
          <p:cNvSpPr/>
          <p:nvPr/>
        </p:nvSpPr>
        <p:spPr>
          <a:xfrm>
            <a:off x="1615440" y="4427220"/>
            <a:ext cx="1196340" cy="1905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AE815EDF-9253-40E3-9890-311AE17F4AC6}"/>
              </a:ext>
            </a:extLst>
          </p:cNvPr>
          <p:cNvSpPr txBox="1"/>
          <p:nvPr/>
        </p:nvSpPr>
        <p:spPr>
          <a:xfrm>
            <a:off x="2811780" y="4399359"/>
            <a:ext cx="9989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rgbClr val="FF0000"/>
                </a:solidFill>
              </a:rPr>
              <a:t>대여하기 클릭</a:t>
            </a:r>
          </a:p>
        </p:txBody>
      </p:sp>
      <p:cxnSp>
        <p:nvCxnSpPr>
          <p:cNvPr id="15" name="연결선: 꺾임 14">
            <a:extLst>
              <a:ext uri="{FF2B5EF4-FFF2-40B4-BE49-F238E27FC236}">
                <a16:creationId xmlns="" xmlns:a16="http://schemas.microsoft.com/office/drawing/2014/main" id="{B19A7BA8-00C7-4D70-8F7F-120223B1B89E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3810771" y="3839120"/>
            <a:ext cx="226433" cy="683350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="" xmlns:a16="http://schemas.microsoft.com/office/drawing/2014/main" id="{039AFFDB-1203-4420-8383-FE07DDDEF110}"/>
              </a:ext>
            </a:extLst>
          </p:cNvPr>
          <p:cNvSpPr/>
          <p:nvPr/>
        </p:nvSpPr>
        <p:spPr>
          <a:xfrm>
            <a:off x="6725060" y="4427220"/>
            <a:ext cx="3045016" cy="1295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3374E109-48A9-44A1-94AD-CD73E36F1E91}"/>
              </a:ext>
            </a:extLst>
          </p:cNvPr>
          <p:cNvSpPr txBox="1"/>
          <p:nvPr/>
        </p:nvSpPr>
        <p:spPr>
          <a:xfrm>
            <a:off x="7655926" y="4427220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rgbClr val="FF0000"/>
                </a:solidFill>
              </a:rPr>
              <a:t>로그인 이후 도서 후기 기록가능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="" xmlns:a16="http://schemas.microsoft.com/office/drawing/2014/main" id="{5EE1FF74-5563-46F1-AD28-62F16317BCC2}"/>
              </a:ext>
            </a:extLst>
          </p:cNvPr>
          <p:cNvSpPr/>
          <p:nvPr/>
        </p:nvSpPr>
        <p:spPr>
          <a:xfrm>
            <a:off x="7330440" y="4183380"/>
            <a:ext cx="1569720" cy="1447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연결선: 꺾임 22">
            <a:extLst>
              <a:ext uri="{FF2B5EF4-FFF2-40B4-BE49-F238E27FC236}">
                <a16:creationId xmlns="" xmlns:a16="http://schemas.microsoft.com/office/drawing/2014/main" id="{8E25AE49-2863-4ABA-AE0C-D183AB993888}"/>
              </a:ext>
            </a:extLst>
          </p:cNvPr>
          <p:cNvCxnSpPr>
            <a:stCxn id="7" idx="3"/>
          </p:cNvCxnSpPr>
          <p:nvPr/>
        </p:nvCxnSpPr>
        <p:spPr>
          <a:xfrm>
            <a:off x="6725060" y="3366171"/>
            <a:ext cx="803500" cy="817209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="" xmlns:a16="http://schemas.microsoft.com/office/drawing/2014/main" id="{F9EE1787-B20C-491C-9B54-24ADC7E0826B}"/>
              </a:ext>
            </a:extLst>
          </p:cNvPr>
          <p:cNvSpPr/>
          <p:nvPr/>
        </p:nvSpPr>
        <p:spPr>
          <a:xfrm>
            <a:off x="3732034" y="2918460"/>
            <a:ext cx="2993026" cy="8954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0188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2092012" y="697706"/>
            <a:ext cx="7772400" cy="6453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>
                <a:solidFill>
                  <a:schemeClr val="bg2">
                    <a:lumMod val="1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 </a:t>
            </a:r>
            <a:r>
              <a:rPr lang="ko-KR" altLang="en-US" sz="3200" b="1" dirty="0">
                <a:solidFill>
                  <a:schemeClr val="bg2">
                    <a:lumMod val="1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구성 </a:t>
            </a:r>
            <a:r>
              <a:rPr lang="en-US" altLang="ko-KR" sz="3200" b="1" dirty="0">
                <a:solidFill>
                  <a:schemeClr val="bg2">
                    <a:lumMod val="1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– </a:t>
            </a:r>
            <a:r>
              <a:rPr lang="ko-KR" altLang="en-US" sz="3200" b="1" dirty="0">
                <a:solidFill>
                  <a:schemeClr val="bg2">
                    <a:lumMod val="1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도서 상세 페이지</a:t>
            </a:r>
            <a:endParaRPr lang="en-US" sz="3200" b="1" dirty="0">
              <a:solidFill>
                <a:schemeClr val="bg2">
                  <a:lumMod val="1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9" name="Straight Connector 41"/>
          <p:cNvCxnSpPr/>
          <p:nvPr/>
        </p:nvCxnSpPr>
        <p:spPr>
          <a:xfrm>
            <a:off x="942975" y="1466848"/>
            <a:ext cx="10239375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561396" y="1608469"/>
            <a:ext cx="40094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  <a:ea typeface="나눔스퀘어" panose="020B0600000101010101"/>
              </a:rPr>
              <a:t>* </a:t>
            </a:r>
            <a:r>
              <a:rPr lang="ko-KR" altLang="en-US" sz="1200" dirty="0" err="1">
                <a:solidFill>
                  <a:srgbClr val="FF0000"/>
                </a:solidFill>
                <a:ea typeface="나눔스퀘어" panose="020B0600000101010101"/>
              </a:rPr>
              <a:t>별점과</a:t>
            </a:r>
            <a:r>
              <a:rPr lang="ko-KR" altLang="en-US" sz="1200" dirty="0">
                <a:solidFill>
                  <a:srgbClr val="FF0000"/>
                </a:solidFill>
                <a:ea typeface="나눔스퀘어" panose="020B0600000101010101"/>
              </a:rPr>
              <a:t> 후기 남기기</a:t>
            </a:r>
            <a:r>
              <a:rPr lang="en-US" altLang="ko-KR" sz="1200" dirty="0">
                <a:solidFill>
                  <a:srgbClr val="FF0000"/>
                </a:solidFill>
                <a:ea typeface="나눔스퀘어" panose="020B0600000101010101"/>
              </a:rPr>
              <a:t>, </a:t>
            </a:r>
            <a:r>
              <a:rPr lang="ko-KR" altLang="en-US" sz="1200" dirty="0">
                <a:solidFill>
                  <a:srgbClr val="FF0000"/>
                </a:solidFill>
                <a:ea typeface="나눔스퀘어" panose="020B0600000101010101"/>
              </a:rPr>
              <a:t>후기 수정 및 삭제</a:t>
            </a:r>
            <a:r>
              <a:rPr lang="en-US" altLang="ko-KR" sz="1200" dirty="0">
                <a:ea typeface="나눔스퀘어" panose="020B0600000101010101"/>
              </a:rPr>
              <a:t> (Ajax, DB</a:t>
            </a:r>
            <a:r>
              <a:rPr lang="ko-KR" altLang="en-US" sz="1200" dirty="0">
                <a:ea typeface="나눔스퀘어" panose="020B0600000101010101"/>
              </a:rPr>
              <a:t>연동</a:t>
            </a:r>
            <a:r>
              <a:rPr lang="en-US" altLang="ko-KR" sz="1200" dirty="0">
                <a:ea typeface="나눔스퀘어" panose="020B0600000101010101"/>
              </a:rPr>
              <a:t>)</a:t>
            </a:r>
            <a:endParaRPr lang="ko-KR" altLang="en-US" sz="1200" dirty="0">
              <a:ea typeface="나눔스퀘어" panose="020B0600000101010101"/>
            </a:endParaRPr>
          </a:p>
        </p:txBody>
      </p:sp>
      <p:grpSp>
        <p:nvGrpSpPr>
          <p:cNvPr id="35" name="Group 73"/>
          <p:cNvGrpSpPr/>
          <p:nvPr/>
        </p:nvGrpSpPr>
        <p:grpSpPr>
          <a:xfrm>
            <a:off x="2290119" y="791765"/>
            <a:ext cx="7479957" cy="457200"/>
            <a:chOff x="3429000" y="526256"/>
            <a:chExt cx="3293102" cy="457200"/>
          </a:xfrm>
        </p:grpSpPr>
        <p:pic>
          <p:nvPicPr>
            <p:cNvPr id="36" name="Picture 44" descr="03_Braket_Single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29000" y="526256"/>
              <a:ext cx="60532" cy="457200"/>
            </a:xfrm>
            <a:prstGeom prst="rect">
              <a:avLst/>
            </a:prstGeom>
          </p:spPr>
        </p:pic>
        <p:pic>
          <p:nvPicPr>
            <p:cNvPr id="37" name="Picture 45" descr="03_Braket_Single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6661570" y="526256"/>
              <a:ext cx="60532" cy="457200"/>
            </a:xfrm>
            <a:prstGeom prst="rect">
              <a:avLst/>
            </a:prstGeom>
          </p:spPr>
        </p:pic>
      </p:grp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71B531B6-10D8-43FA-B423-C29A1C88C26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031" y="2079052"/>
            <a:ext cx="4923189" cy="4203162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="" xmlns:a16="http://schemas.microsoft.com/office/drawing/2014/main" id="{1102E624-476A-4C57-956B-85F1C25DE59C}"/>
              </a:ext>
            </a:extLst>
          </p:cNvPr>
          <p:cNvSpPr/>
          <p:nvPr/>
        </p:nvSpPr>
        <p:spPr>
          <a:xfrm>
            <a:off x="868680" y="4732020"/>
            <a:ext cx="2910840" cy="7924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35859F63-016E-42E8-B713-1D41B16C076A}"/>
              </a:ext>
            </a:extLst>
          </p:cNvPr>
          <p:cNvSpPr txBox="1"/>
          <p:nvPr/>
        </p:nvSpPr>
        <p:spPr>
          <a:xfrm>
            <a:off x="2480889" y="4761309"/>
            <a:ext cx="12554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err="1">
                <a:solidFill>
                  <a:srgbClr val="FF0000"/>
                </a:solidFill>
              </a:rPr>
              <a:t>별점과</a:t>
            </a:r>
            <a:r>
              <a:rPr lang="ko-KR" altLang="en-US" sz="1000" dirty="0">
                <a:solidFill>
                  <a:srgbClr val="FF0000"/>
                </a:solidFill>
              </a:rPr>
              <a:t> </a:t>
            </a:r>
            <a:r>
              <a:rPr lang="ko-KR" altLang="en-US" sz="1000" dirty="0" err="1">
                <a:solidFill>
                  <a:srgbClr val="FF0000"/>
                </a:solidFill>
              </a:rPr>
              <a:t>후기남기기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="" xmlns:a16="http://schemas.microsoft.com/office/drawing/2014/main" id="{337FD702-0E3C-40BF-8141-1DA45318929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599"/>
          <a:stretch/>
        </p:blipFill>
        <p:spPr>
          <a:xfrm>
            <a:off x="5703737" y="2079052"/>
            <a:ext cx="5478613" cy="4203159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="" xmlns:a16="http://schemas.microsoft.com/office/drawing/2014/main" id="{FBB46910-8E02-49CB-9723-3128789F5878}"/>
              </a:ext>
            </a:extLst>
          </p:cNvPr>
          <p:cNvSpPr/>
          <p:nvPr/>
        </p:nvSpPr>
        <p:spPr>
          <a:xfrm>
            <a:off x="5920740" y="5007530"/>
            <a:ext cx="3268980" cy="3836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="" xmlns:a16="http://schemas.microsoft.com/office/drawing/2014/main" id="{2C4CBC61-5EAA-49ED-92D8-89247543D78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445" r="35424"/>
          <a:stretch/>
        </p:blipFill>
        <p:spPr>
          <a:xfrm>
            <a:off x="6504572" y="1558784"/>
            <a:ext cx="4923189" cy="2712719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8" name="직선 화살표 연결선 17">
            <a:extLst>
              <a:ext uri="{FF2B5EF4-FFF2-40B4-BE49-F238E27FC236}">
                <a16:creationId xmlns="" xmlns:a16="http://schemas.microsoft.com/office/drawing/2014/main" id="{12926570-B094-4CF9-A94D-815FDF56634D}"/>
              </a:ext>
            </a:extLst>
          </p:cNvPr>
          <p:cNvCxnSpPr/>
          <p:nvPr/>
        </p:nvCxnSpPr>
        <p:spPr>
          <a:xfrm flipV="1">
            <a:off x="6096000" y="3291840"/>
            <a:ext cx="556260" cy="165354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2A67FE77-A550-4BE1-9416-F94DB6152E37}"/>
              </a:ext>
            </a:extLst>
          </p:cNvPr>
          <p:cNvSpPr txBox="1"/>
          <p:nvPr/>
        </p:nvSpPr>
        <p:spPr>
          <a:xfrm>
            <a:off x="7818120" y="1725289"/>
            <a:ext cx="147348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rgbClr val="FF0000"/>
                </a:solidFill>
              </a:rPr>
              <a:t>후기 수정 및 삭제가능</a:t>
            </a:r>
          </a:p>
        </p:txBody>
      </p:sp>
    </p:spTree>
    <p:extLst>
      <p:ext uri="{BB962C8B-B14F-4D97-AF65-F5344CB8AC3E}">
        <p14:creationId xmlns:p14="http://schemas.microsoft.com/office/powerpoint/2010/main" val="3672920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2092012" y="697706"/>
            <a:ext cx="7772400" cy="6453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>
                <a:solidFill>
                  <a:schemeClr val="bg2">
                    <a:lumMod val="1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 </a:t>
            </a:r>
            <a:r>
              <a:rPr lang="ko-KR" altLang="en-US" sz="3200" b="1" dirty="0">
                <a:solidFill>
                  <a:schemeClr val="bg2">
                    <a:lumMod val="1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구성 </a:t>
            </a:r>
            <a:r>
              <a:rPr lang="en-US" altLang="ko-KR" sz="3200" b="1" dirty="0">
                <a:solidFill>
                  <a:schemeClr val="bg2">
                    <a:lumMod val="1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– </a:t>
            </a:r>
            <a:r>
              <a:rPr lang="ko-KR" altLang="en-US" sz="3200" b="1" dirty="0">
                <a:solidFill>
                  <a:schemeClr val="bg2">
                    <a:lumMod val="1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커뮤니티</a:t>
            </a:r>
            <a:endParaRPr lang="en-US" sz="3200" b="1" dirty="0">
              <a:solidFill>
                <a:schemeClr val="bg2">
                  <a:lumMod val="1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9" name="Straight Connector 41"/>
          <p:cNvCxnSpPr/>
          <p:nvPr/>
        </p:nvCxnSpPr>
        <p:spPr>
          <a:xfrm>
            <a:off x="942975" y="1466848"/>
            <a:ext cx="10239375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 73"/>
          <p:cNvGrpSpPr/>
          <p:nvPr/>
        </p:nvGrpSpPr>
        <p:grpSpPr>
          <a:xfrm>
            <a:off x="2290119" y="791765"/>
            <a:ext cx="7479957" cy="457200"/>
            <a:chOff x="3429000" y="526256"/>
            <a:chExt cx="3293102" cy="457200"/>
          </a:xfrm>
        </p:grpSpPr>
        <p:pic>
          <p:nvPicPr>
            <p:cNvPr id="36" name="Picture 44" descr="03_Braket_Single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29000" y="526256"/>
              <a:ext cx="60532" cy="457200"/>
            </a:xfrm>
            <a:prstGeom prst="rect">
              <a:avLst/>
            </a:prstGeom>
          </p:spPr>
        </p:pic>
        <p:pic>
          <p:nvPicPr>
            <p:cNvPr id="37" name="Picture 45" descr="03_Braket_Single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6661570" y="526256"/>
              <a:ext cx="60532" cy="457200"/>
            </a:xfrm>
            <a:prstGeom prst="rect">
              <a:avLst/>
            </a:prstGeom>
          </p:spPr>
        </p:pic>
      </p:grp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6645FC52-09B4-4ACD-90CA-8C2C98A13480}"/>
              </a:ext>
            </a:extLst>
          </p:cNvPr>
          <p:cNvSpPr txBox="1"/>
          <p:nvPr/>
        </p:nvSpPr>
        <p:spPr>
          <a:xfrm>
            <a:off x="523962" y="1604004"/>
            <a:ext cx="62856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  <a:ea typeface="나눔스퀘어" panose="020B0600000101010101"/>
              </a:rPr>
              <a:t>* </a:t>
            </a:r>
            <a:r>
              <a:rPr lang="ko-KR" altLang="en-US" sz="1200" dirty="0">
                <a:solidFill>
                  <a:srgbClr val="FF0000"/>
                </a:solidFill>
                <a:ea typeface="나눔스퀘어" panose="020B0600000101010101"/>
              </a:rPr>
              <a:t>커뮤니티</a:t>
            </a:r>
            <a:r>
              <a:rPr lang="en-US" altLang="ko-KR" sz="1200" dirty="0">
                <a:ea typeface="나눔스퀘어" panose="020B0600000101010101"/>
              </a:rPr>
              <a:t> (</a:t>
            </a:r>
            <a:r>
              <a:rPr lang="ko-KR" altLang="en-US" sz="1200" dirty="0">
                <a:ea typeface="나눔스퀘어" panose="020B0600000101010101"/>
              </a:rPr>
              <a:t>네이버 에디터</a:t>
            </a:r>
            <a:r>
              <a:rPr lang="en-US" altLang="ko-KR" sz="1200" dirty="0">
                <a:ea typeface="나눔스퀘어" panose="020B0600000101010101"/>
              </a:rPr>
              <a:t>, </a:t>
            </a:r>
            <a:r>
              <a:rPr lang="ko-KR" altLang="en-US" sz="1200" dirty="0">
                <a:ea typeface="나눔스퀘어" panose="020B0600000101010101"/>
              </a:rPr>
              <a:t>유투브 영상보기</a:t>
            </a:r>
            <a:r>
              <a:rPr lang="en-US" altLang="ko-KR" sz="1200" dirty="0">
                <a:ea typeface="나눔스퀘어" panose="020B0600000101010101"/>
              </a:rPr>
              <a:t>, Ajax, DB</a:t>
            </a:r>
            <a:r>
              <a:rPr lang="ko-KR" altLang="en-US" sz="1200" dirty="0">
                <a:ea typeface="나눔스퀘어" panose="020B0600000101010101"/>
              </a:rPr>
              <a:t>연동</a:t>
            </a:r>
            <a:r>
              <a:rPr lang="en-US" altLang="ko-KR" sz="1200" dirty="0">
                <a:ea typeface="나눔스퀘어" panose="020B0600000101010101"/>
              </a:rPr>
              <a:t>, </a:t>
            </a:r>
            <a:r>
              <a:rPr lang="ko-KR" altLang="en-US" sz="1200" dirty="0">
                <a:ea typeface="나눔스퀘어" panose="020B0600000101010101"/>
              </a:rPr>
              <a:t>관리자만 </a:t>
            </a:r>
            <a:r>
              <a:rPr lang="ko-KR" altLang="en-US" sz="1200" dirty="0" err="1">
                <a:ea typeface="나눔스퀘어" panose="020B0600000101010101"/>
              </a:rPr>
              <a:t>할수있는</a:t>
            </a:r>
            <a:r>
              <a:rPr lang="ko-KR" altLang="en-US" sz="1200" dirty="0">
                <a:ea typeface="나눔스퀘어" panose="020B0600000101010101"/>
              </a:rPr>
              <a:t> 기능구현</a:t>
            </a:r>
            <a:r>
              <a:rPr lang="en-US" altLang="ko-KR" sz="1200" dirty="0">
                <a:ea typeface="나눔스퀘어" panose="020B0600000101010101"/>
              </a:rPr>
              <a:t>)</a:t>
            </a:r>
            <a:endParaRPr lang="ko-KR" altLang="en-US" sz="1200" dirty="0">
              <a:solidFill>
                <a:srgbClr val="FF0000"/>
              </a:solidFill>
              <a:ea typeface="나눔스퀘어" panose="020B0600000101010101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="" xmlns:a16="http://schemas.microsoft.com/office/drawing/2014/main" id="{CBF81EF4-2BB9-40F2-B756-FFAAC91F6FB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2" y="2295156"/>
            <a:ext cx="5350508" cy="2325243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="" xmlns:a16="http://schemas.microsoft.com/office/drawing/2014/main" id="{5DD2D993-86B2-4D6E-9D8D-06E87A71704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2805" y="2295156"/>
            <a:ext cx="5685790" cy="2816909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="" xmlns:a16="http://schemas.microsoft.com/office/drawing/2014/main" id="{8437C0F3-91F3-4C2B-8769-DA8B105C342D}"/>
              </a:ext>
            </a:extLst>
          </p:cNvPr>
          <p:cNvSpPr/>
          <p:nvPr/>
        </p:nvSpPr>
        <p:spPr>
          <a:xfrm>
            <a:off x="4091940" y="2720631"/>
            <a:ext cx="358140" cy="1828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="" xmlns:a16="http://schemas.microsoft.com/office/drawing/2014/main" id="{761F000A-6AAA-45A1-A7B0-181FD5393545}"/>
              </a:ext>
            </a:extLst>
          </p:cNvPr>
          <p:cNvSpPr/>
          <p:nvPr/>
        </p:nvSpPr>
        <p:spPr>
          <a:xfrm>
            <a:off x="3086100" y="3366337"/>
            <a:ext cx="2255520" cy="1828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="" xmlns:a16="http://schemas.microsoft.com/office/drawing/2014/main" id="{69D4BB89-65A6-404E-BB1F-B0C821CC8322}"/>
              </a:ext>
            </a:extLst>
          </p:cNvPr>
          <p:cNvSpPr/>
          <p:nvPr/>
        </p:nvSpPr>
        <p:spPr>
          <a:xfrm>
            <a:off x="9770076" y="2720631"/>
            <a:ext cx="327328" cy="1868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="" xmlns:a16="http://schemas.microsoft.com/office/drawing/2014/main" id="{E6B67ED5-34F6-4868-B583-0642B2D9FBA2}"/>
              </a:ext>
            </a:extLst>
          </p:cNvPr>
          <p:cNvSpPr/>
          <p:nvPr/>
        </p:nvSpPr>
        <p:spPr>
          <a:xfrm>
            <a:off x="10684476" y="3183457"/>
            <a:ext cx="327328" cy="132787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A84F6C53-D957-4349-8642-6A2084E09B53}"/>
              </a:ext>
            </a:extLst>
          </p:cNvPr>
          <p:cNvSpPr txBox="1"/>
          <p:nvPr/>
        </p:nvSpPr>
        <p:spPr>
          <a:xfrm>
            <a:off x="5972805" y="2048221"/>
            <a:ext cx="24609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rgbClr val="FF0000"/>
                </a:solidFill>
              </a:rPr>
              <a:t>관리자는 모든 글 수정과 삭제가 가능함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15F105A0-BB1F-4EE2-B801-53702385DDEE}"/>
              </a:ext>
            </a:extLst>
          </p:cNvPr>
          <p:cNvSpPr txBox="1"/>
          <p:nvPr/>
        </p:nvSpPr>
        <p:spPr>
          <a:xfrm>
            <a:off x="523962" y="2077272"/>
            <a:ext cx="42210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rgbClr val="FF0000"/>
                </a:solidFill>
              </a:rPr>
              <a:t>회원이 쓴 글은 회원 자신만 수정</a:t>
            </a:r>
            <a:r>
              <a:rPr lang="en-US" altLang="ko-KR" sz="1000" dirty="0">
                <a:solidFill>
                  <a:srgbClr val="FF0000"/>
                </a:solidFill>
              </a:rPr>
              <a:t>, </a:t>
            </a:r>
            <a:r>
              <a:rPr lang="ko-KR" altLang="en-US" sz="1000" dirty="0">
                <a:solidFill>
                  <a:srgbClr val="FF0000"/>
                </a:solidFill>
              </a:rPr>
              <a:t>삭제가 가능</a:t>
            </a:r>
            <a:r>
              <a:rPr lang="en-US" altLang="ko-KR" sz="1000" dirty="0">
                <a:solidFill>
                  <a:srgbClr val="FF0000"/>
                </a:solidFill>
              </a:rPr>
              <a:t>/ </a:t>
            </a:r>
            <a:r>
              <a:rPr lang="ko-KR" altLang="en-US" sz="1000" dirty="0">
                <a:solidFill>
                  <a:srgbClr val="FF0000"/>
                </a:solidFill>
              </a:rPr>
              <a:t>다른 글은 삭제 불가능</a:t>
            </a:r>
          </a:p>
        </p:txBody>
      </p:sp>
    </p:spTree>
    <p:extLst>
      <p:ext uri="{BB962C8B-B14F-4D97-AF65-F5344CB8AC3E}">
        <p14:creationId xmlns:p14="http://schemas.microsoft.com/office/powerpoint/2010/main" val="1593630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2092012" y="697706"/>
            <a:ext cx="7772400" cy="6453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>
                <a:solidFill>
                  <a:schemeClr val="bg2">
                    <a:lumMod val="1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 </a:t>
            </a:r>
            <a:r>
              <a:rPr lang="ko-KR" altLang="en-US" sz="3200" b="1" dirty="0">
                <a:solidFill>
                  <a:schemeClr val="bg2">
                    <a:lumMod val="1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구성 </a:t>
            </a:r>
            <a:r>
              <a:rPr lang="en-US" altLang="ko-KR" sz="3200" b="1" dirty="0">
                <a:solidFill>
                  <a:schemeClr val="bg2">
                    <a:lumMod val="1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– </a:t>
            </a:r>
            <a:r>
              <a:rPr lang="ko-KR" altLang="en-US" sz="3200" b="1" dirty="0">
                <a:solidFill>
                  <a:schemeClr val="bg2">
                    <a:lumMod val="1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커뮤니티</a:t>
            </a:r>
            <a:endParaRPr lang="en-US" sz="3200" b="1" dirty="0">
              <a:solidFill>
                <a:schemeClr val="bg2">
                  <a:lumMod val="1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9" name="Straight Connector 41"/>
          <p:cNvCxnSpPr/>
          <p:nvPr/>
        </p:nvCxnSpPr>
        <p:spPr>
          <a:xfrm>
            <a:off x="942975" y="1466848"/>
            <a:ext cx="10239375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 73"/>
          <p:cNvGrpSpPr/>
          <p:nvPr/>
        </p:nvGrpSpPr>
        <p:grpSpPr>
          <a:xfrm>
            <a:off x="2290119" y="791765"/>
            <a:ext cx="7479957" cy="457200"/>
            <a:chOff x="3429000" y="526256"/>
            <a:chExt cx="3293102" cy="457200"/>
          </a:xfrm>
        </p:grpSpPr>
        <p:pic>
          <p:nvPicPr>
            <p:cNvPr id="36" name="Picture 44" descr="03_Braket_Single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29000" y="526256"/>
              <a:ext cx="60532" cy="457200"/>
            </a:xfrm>
            <a:prstGeom prst="rect">
              <a:avLst/>
            </a:prstGeom>
          </p:spPr>
        </p:pic>
        <p:pic>
          <p:nvPicPr>
            <p:cNvPr id="37" name="Picture 45" descr="03_Braket_Single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6661570" y="526256"/>
              <a:ext cx="60532" cy="457200"/>
            </a:xfrm>
            <a:prstGeom prst="rect">
              <a:avLst/>
            </a:prstGeom>
          </p:spPr>
        </p:pic>
      </p:grp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94A8EC34-90CC-4C18-9D94-765F1AE81DE9}"/>
              </a:ext>
            </a:extLst>
          </p:cNvPr>
          <p:cNvSpPr txBox="1"/>
          <p:nvPr/>
        </p:nvSpPr>
        <p:spPr>
          <a:xfrm>
            <a:off x="523962" y="1604004"/>
            <a:ext cx="41873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  <a:ea typeface="나눔스퀘어" panose="020B0600000101010101"/>
              </a:rPr>
              <a:t>* </a:t>
            </a:r>
            <a:r>
              <a:rPr lang="ko-KR" altLang="en-US" sz="1200" dirty="0">
                <a:solidFill>
                  <a:srgbClr val="FF0000"/>
                </a:solidFill>
                <a:ea typeface="나눔스퀘어" panose="020B0600000101010101"/>
              </a:rPr>
              <a:t>커뮤니티</a:t>
            </a:r>
            <a:r>
              <a:rPr lang="en-US" altLang="ko-KR" sz="1200" dirty="0">
                <a:ea typeface="나눔스퀘어" panose="020B0600000101010101"/>
              </a:rPr>
              <a:t>(</a:t>
            </a:r>
            <a:r>
              <a:rPr lang="ko-KR" altLang="en-US" sz="1200" dirty="0">
                <a:ea typeface="나눔스퀘어" panose="020B0600000101010101"/>
              </a:rPr>
              <a:t>네이버 에디터</a:t>
            </a:r>
            <a:r>
              <a:rPr lang="en-US" altLang="ko-KR" sz="1200" dirty="0">
                <a:ea typeface="나눔스퀘어" panose="020B0600000101010101"/>
              </a:rPr>
              <a:t>, </a:t>
            </a:r>
            <a:r>
              <a:rPr lang="ko-KR" altLang="en-US" sz="1200" dirty="0">
                <a:ea typeface="나눔스퀘어" panose="020B0600000101010101"/>
              </a:rPr>
              <a:t>유투브 영상보기</a:t>
            </a:r>
            <a:r>
              <a:rPr lang="en-US" altLang="ko-KR" sz="1200" dirty="0">
                <a:ea typeface="나눔스퀘어" panose="020B0600000101010101"/>
              </a:rPr>
              <a:t>, Ajax, DB</a:t>
            </a:r>
            <a:r>
              <a:rPr lang="ko-KR" altLang="en-US" sz="1200" dirty="0">
                <a:ea typeface="나눔스퀘어" panose="020B0600000101010101"/>
              </a:rPr>
              <a:t>연동</a:t>
            </a:r>
            <a:r>
              <a:rPr lang="en-US" altLang="ko-KR" sz="1200" dirty="0">
                <a:ea typeface="나눔스퀘어" panose="020B0600000101010101"/>
              </a:rPr>
              <a:t>)</a:t>
            </a:r>
            <a:endParaRPr lang="ko-KR" altLang="en-US" sz="1200" dirty="0">
              <a:ea typeface="나눔스퀘어" panose="020B0600000101010101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716F0FBE-CF25-41E6-B1DE-25D15A419F6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2" y="2018158"/>
            <a:ext cx="5238313" cy="426151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="" xmlns:a16="http://schemas.microsoft.com/office/drawing/2014/main" id="{51DF0054-66FD-47BC-A82E-447105173EF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3185" y="2001482"/>
            <a:ext cx="5017235" cy="4278192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="" xmlns:a16="http://schemas.microsoft.com/office/drawing/2014/main" id="{EC15906E-E9EF-4C05-97AB-864A408AE81E}"/>
              </a:ext>
            </a:extLst>
          </p:cNvPr>
          <p:cNvSpPr/>
          <p:nvPr/>
        </p:nvSpPr>
        <p:spPr>
          <a:xfrm>
            <a:off x="984184" y="2689860"/>
            <a:ext cx="4509836" cy="33763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A10C6BA4-3796-4CBF-B812-94FC83B54560}"/>
              </a:ext>
            </a:extLst>
          </p:cNvPr>
          <p:cNvSpPr txBox="1"/>
          <p:nvPr/>
        </p:nvSpPr>
        <p:spPr>
          <a:xfrm>
            <a:off x="3239102" y="3416697"/>
            <a:ext cx="2202847" cy="7550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rgbClr val="FF0000"/>
                </a:solidFill>
              </a:rPr>
              <a:t>네이버 에디터</a:t>
            </a:r>
            <a:endParaRPr lang="en-US" altLang="ko-KR" sz="1000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rgbClr val="FF0000"/>
                </a:solidFill>
              </a:rPr>
              <a:t> - </a:t>
            </a:r>
            <a:r>
              <a:rPr lang="ko-KR" altLang="en-US" sz="1000" dirty="0">
                <a:solidFill>
                  <a:srgbClr val="FF0000"/>
                </a:solidFill>
              </a:rPr>
              <a:t>사진 업로드 가능</a:t>
            </a:r>
            <a:endParaRPr lang="en-US" altLang="ko-KR" sz="1000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rgbClr val="FF0000"/>
                </a:solidFill>
              </a:rPr>
              <a:t> - </a:t>
            </a:r>
            <a:r>
              <a:rPr lang="ko-KR" altLang="en-US" sz="1000" dirty="0">
                <a:solidFill>
                  <a:srgbClr val="FF0000"/>
                </a:solidFill>
              </a:rPr>
              <a:t>유투브 영상주소입력 </a:t>
            </a:r>
            <a:r>
              <a:rPr lang="en-US" altLang="ko-KR" sz="1000" dirty="0">
                <a:solidFill>
                  <a:srgbClr val="FF0000"/>
                </a:solidFill>
              </a:rPr>
              <a:t>: </a:t>
            </a:r>
            <a:r>
              <a:rPr lang="ko-KR" altLang="en-US" sz="1000" dirty="0">
                <a:solidFill>
                  <a:srgbClr val="FF0000"/>
                </a:solidFill>
              </a:rPr>
              <a:t>영상 보임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B7CB469F-7F83-4FF9-BF5D-AD7A4E956550}"/>
              </a:ext>
            </a:extLst>
          </p:cNvPr>
          <p:cNvSpPr/>
          <p:nvPr/>
        </p:nvSpPr>
        <p:spPr>
          <a:xfrm>
            <a:off x="6370320" y="2606040"/>
            <a:ext cx="899160" cy="2438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0A45FBA3-6E0B-439B-AC73-C5D0C3C50722}"/>
              </a:ext>
            </a:extLst>
          </p:cNvPr>
          <p:cNvSpPr txBox="1"/>
          <p:nvPr/>
        </p:nvSpPr>
        <p:spPr>
          <a:xfrm>
            <a:off x="7269480" y="2598420"/>
            <a:ext cx="22557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rgbClr val="FF0000"/>
                </a:solidFill>
              </a:rPr>
              <a:t>글 작성자만 가능</a:t>
            </a:r>
            <a:r>
              <a:rPr lang="en-US" altLang="ko-KR" sz="1000" dirty="0">
                <a:solidFill>
                  <a:srgbClr val="FF0000"/>
                </a:solidFill>
              </a:rPr>
              <a:t>/ </a:t>
            </a:r>
            <a:r>
              <a:rPr lang="ko-KR" altLang="en-US" sz="1000" dirty="0">
                <a:solidFill>
                  <a:srgbClr val="FF0000"/>
                </a:solidFill>
              </a:rPr>
              <a:t>관리자는 다 가능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="" xmlns:a16="http://schemas.microsoft.com/office/drawing/2014/main" id="{28DEB4B0-A4AF-4F9C-AD1C-7C92DAC68BDA}"/>
              </a:ext>
            </a:extLst>
          </p:cNvPr>
          <p:cNvSpPr/>
          <p:nvPr/>
        </p:nvSpPr>
        <p:spPr>
          <a:xfrm>
            <a:off x="6591300" y="4800600"/>
            <a:ext cx="3178776" cy="148669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41EC75A4-F3CC-469F-BC21-33006F8B06E8}"/>
              </a:ext>
            </a:extLst>
          </p:cNvPr>
          <p:cNvSpPr txBox="1"/>
          <p:nvPr/>
        </p:nvSpPr>
        <p:spPr>
          <a:xfrm>
            <a:off x="9770076" y="4777740"/>
            <a:ext cx="1225015" cy="5242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rgbClr val="FF0000"/>
                </a:solidFill>
              </a:rPr>
              <a:t>댓글 남기기 </a:t>
            </a:r>
            <a:endParaRPr lang="en-US" altLang="ko-KR" sz="1000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rgbClr val="FF0000"/>
                </a:solidFill>
              </a:rPr>
              <a:t>-</a:t>
            </a:r>
            <a:r>
              <a:rPr lang="ko-KR" altLang="en-US" sz="1000" dirty="0">
                <a:solidFill>
                  <a:srgbClr val="FF0000"/>
                </a:solidFill>
              </a:rPr>
              <a:t>실시간 확인 가능</a:t>
            </a:r>
          </a:p>
        </p:txBody>
      </p:sp>
    </p:spTree>
    <p:extLst>
      <p:ext uri="{BB962C8B-B14F-4D97-AF65-F5344CB8AC3E}">
        <p14:creationId xmlns:p14="http://schemas.microsoft.com/office/powerpoint/2010/main" val="155539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2092012" y="697706"/>
            <a:ext cx="7772400" cy="6453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>
                <a:solidFill>
                  <a:schemeClr val="bg2">
                    <a:lumMod val="1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 </a:t>
            </a:r>
            <a:r>
              <a:rPr lang="ko-KR" altLang="en-US" sz="3200" b="1" dirty="0">
                <a:solidFill>
                  <a:schemeClr val="bg2">
                    <a:lumMod val="1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구성 </a:t>
            </a:r>
            <a:r>
              <a:rPr lang="en-US" altLang="ko-KR" sz="3200" b="1" dirty="0">
                <a:solidFill>
                  <a:schemeClr val="bg2">
                    <a:lumMod val="1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– </a:t>
            </a:r>
            <a:r>
              <a:rPr lang="ko-KR" altLang="en-US" sz="3200" b="1" dirty="0">
                <a:solidFill>
                  <a:schemeClr val="bg2">
                    <a:lumMod val="1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마이페이지</a:t>
            </a:r>
            <a:endParaRPr lang="en-US" sz="3200" b="1" dirty="0">
              <a:solidFill>
                <a:schemeClr val="bg2">
                  <a:lumMod val="1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9" name="Straight Connector 41"/>
          <p:cNvCxnSpPr/>
          <p:nvPr/>
        </p:nvCxnSpPr>
        <p:spPr>
          <a:xfrm>
            <a:off x="942975" y="1466848"/>
            <a:ext cx="10239375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 73"/>
          <p:cNvGrpSpPr/>
          <p:nvPr/>
        </p:nvGrpSpPr>
        <p:grpSpPr>
          <a:xfrm>
            <a:off x="2290119" y="791765"/>
            <a:ext cx="7479957" cy="457200"/>
            <a:chOff x="3429000" y="526256"/>
            <a:chExt cx="3293102" cy="457200"/>
          </a:xfrm>
        </p:grpSpPr>
        <p:pic>
          <p:nvPicPr>
            <p:cNvPr id="36" name="Picture 44" descr="03_Braket_Single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29000" y="526256"/>
              <a:ext cx="60532" cy="457200"/>
            </a:xfrm>
            <a:prstGeom prst="rect">
              <a:avLst/>
            </a:prstGeom>
          </p:spPr>
        </p:pic>
        <p:pic>
          <p:nvPicPr>
            <p:cNvPr id="37" name="Picture 45" descr="03_Braket_Single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6661570" y="526256"/>
              <a:ext cx="60532" cy="457200"/>
            </a:xfrm>
            <a:prstGeom prst="rect">
              <a:avLst/>
            </a:prstGeom>
          </p:spPr>
        </p:pic>
      </p:grp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94A8EC34-90CC-4C18-9D94-765F1AE81DE9}"/>
              </a:ext>
            </a:extLst>
          </p:cNvPr>
          <p:cNvSpPr txBox="1"/>
          <p:nvPr/>
        </p:nvSpPr>
        <p:spPr>
          <a:xfrm>
            <a:off x="523962" y="1604004"/>
            <a:ext cx="37176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  <a:ea typeface="나눔스퀘어" panose="020B0600000101010101"/>
              </a:rPr>
              <a:t>* </a:t>
            </a:r>
            <a:r>
              <a:rPr lang="ko-KR" altLang="en-US" sz="1200" dirty="0">
                <a:solidFill>
                  <a:srgbClr val="FF0000"/>
                </a:solidFill>
                <a:ea typeface="나눔스퀘어" panose="020B0600000101010101"/>
              </a:rPr>
              <a:t>내 정보 보기</a:t>
            </a:r>
            <a:r>
              <a:rPr lang="en-US" altLang="ko-KR" sz="1200" dirty="0">
                <a:solidFill>
                  <a:srgbClr val="FF0000"/>
                </a:solidFill>
                <a:ea typeface="나눔스퀘어" panose="020B0600000101010101"/>
              </a:rPr>
              <a:t>, </a:t>
            </a:r>
            <a:r>
              <a:rPr lang="ko-KR" altLang="en-US" sz="1200" dirty="0">
                <a:solidFill>
                  <a:srgbClr val="FF0000"/>
                </a:solidFill>
                <a:ea typeface="나눔스퀘어" panose="020B0600000101010101"/>
              </a:rPr>
              <a:t>회원 정보 수정</a:t>
            </a:r>
            <a:r>
              <a:rPr lang="en-US" altLang="ko-KR" sz="1200" dirty="0">
                <a:solidFill>
                  <a:srgbClr val="FF0000"/>
                </a:solidFill>
                <a:ea typeface="나눔스퀘어" panose="020B0600000101010101"/>
              </a:rPr>
              <a:t>, </a:t>
            </a:r>
            <a:r>
              <a:rPr lang="ko-KR" altLang="en-US" sz="1200" dirty="0">
                <a:solidFill>
                  <a:srgbClr val="FF0000"/>
                </a:solidFill>
                <a:ea typeface="나눔스퀘어" panose="020B0600000101010101"/>
              </a:rPr>
              <a:t>회원 탈퇴 </a:t>
            </a:r>
            <a:r>
              <a:rPr lang="en-US" altLang="ko-KR" sz="1200" dirty="0">
                <a:ea typeface="나눔스퀘어" panose="020B0600000101010101"/>
              </a:rPr>
              <a:t>(DB</a:t>
            </a:r>
            <a:r>
              <a:rPr lang="ko-KR" altLang="en-US" sz="1200" dirty="0">
                <a:ea typeface="나눔스퀘어" panose="020B0600000101010101"/>
              </a:rPr>
              <a:t>연동</a:t>
            </a:r>
            <a:r>
              <a:rPr lang="en-US" altLang="ko-KR" sz="1200" dirty="0">
                <a:ea typeface="나눔스퀘어" panose="020B0600000101010101"/>
              </a:rPr>
              <a:t>)</a:t>
            </a:r>
            <a:endParaRPr lang="ko-KR" altLang="en-US" sz="1200" dirty="0">
              <a:ea typeface="나눔스퀘어" panose="020B0600000101010101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9109C028-B658-41CD-B6C9-F4F30A465CE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" r="21928" b="22662"/>
          <a:stretch/>
        </p:blipFill>
        <p:spPr>
          <a:xfrm>
            <a:off x="617220" y="1969690"/>
            <a:ext cx="4419600" cy="224028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FFAF5A37-96EA-4CDB-91EE-F0364D576EB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631" b="8599"/>
          <a:stretch/>
        </p:blipFill>
        <p:spPr>
          <a:xfrm>
            <a:off x="5714055" y="1969688"/>
            <a:ext cx="5860725" cy="373006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="" xmlns:a16="http://schemas.microsoft.com/office/drawing/2014/main" id="{14C14240-D26E-417B-A269-51ECC888696C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605" b="6306"/>
          <a:stretch/>
        </p:blipFill>
        <p:spPr>
          <a:xfrm>
            <a:off x="564607" y="4271867"/>
            <a:ext cx="4524825" cy="196425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517F5CB9-1256-4A96-A30F-7D22411AB5A6}"/>
              </a:ext>
            </a:extLst>
          </p:cNvPr>
          <p:cNvSpPr txBox="1"/>
          <p:nvPr/>
        </p:nvSpPr>
        <p:spPr>
          <a:xfrm>
            <a:off x="2191059" y="1969688"/>
            <a:ext cx="104387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rgbClr val="FF0000"/>
                </a:solidFill>
              </a:rPr>
              <a:t>개인 정보 보기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98EF74CC-005F-410E-9731-489D91177B8D}"/>
              </a:ext>
            </a:extLst>
          </p:cNvPr>
          <p:cNvSpPr txBox="1"/>
          <p:nvPr/>
        </p:nvSpPr>
        <p:spPr>
          <a:xfrm>
            <a:off x="1977699" y="4271867"/>
            <a:ext cx="10438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rgbClr val="FF0000"/>
                </a:solidFill>
              </a:rPr>
              <a:t>회원탈퇴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233EA06D-90CF-4FCA-BCA8-633B874BB766}"/>
              </a:ext>
            </a:extLst>
          </p:cNvPr>
          <p:cNvSpPr txBox="1"/>
          <p:nvPr/>
        </p:nvSpPr>
        <p:spPr>
          <a:xfrm>
            <a:off x="7600541" y="1969688"/>
            <a:ext cx="104387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rgbClr val="FF0000"/>
                </a:solidFill>
              </a:rPr>
              <a:t>회원 정보 수정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="" xmlns:a16="http://schemas.microsoft.com/office/drawing/2014/main" id="{73E4D0D5-AE58-4E7C-A343-C13F63F982E5}"/>
              </a:ext>
            </a:extLst>
          </p:cNvPr>
          <p:cNvCxnSpPr/>
          <p:nvPr/>
        </p:nvCxnSpPr>
        <p:spPr>
          <a:xfrm>
            <a:off x="5356860" y="1604004"/>
            <a:ext cx="0" cy="4552956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2570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2092012" y="697706"/>
            <a:ext cx="7772400" cy="6453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>
                <a:solidFill>
                  <a:schemeClr val="bg2">
                    <a:lumMod val="1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 </a:t>
            </a:r>
            <a:r>
              <a:rPr lang="ko-KR" altLang="en-US" sz="3200" b="1" dirty="0">
                <a:solidFill>
                  <a:schemeClr val="bg2">
                    <a:lumMod val="1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구성 </a:t>
            </a:r>
            <a:r>
              <a:rPr lang="en-US" altLang="ko-KR" sz="3200" b="1" dirty="0">
                <a:solidFill>
                  <a:schemeClr val="bg2">
                    <a:lumMod val="1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– </a:t>
            </a:r>
            <a:r>
              <a:rPr lang="ko-KR" altLang="en-US" sz="3200" b="1" dirty="0">
                <a:solidFill>
                  <a:schemeClr val="bg2">
                    <a:lumMod val="1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마이페이지</a:t>
            </a:r>
            <a:endParaRPr lang="en-US" sz="3200" b="1" dirty="0">
              <a:solidFill>
                <a:schemeClr val="bg2">
                  <a:lumMod val="1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9" name="Straight Connector 41"/>
          <p:cNvCxnSpPr/>
          <p:nvPr/>
        </p:nvCxnSpPr>
        <p:spPr>
          <a:xfrm>
            <a:off x="942975" y="1466848"/>
            <a:ext cx="10239375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 73"/>
          <p:cNvGrpSpPr/>
          <p:nvPr/>
        </p:nvGrpSpPr>
        <p:grpSpPr>
          <a:xfrm>
            <a:off x="2290119" y="791765"/>
            <a:ext cx="7479957" cy="457200"/>
            <a:chOff x="3429000" y="526256"/>
            <a:chExt cx="3293102" cy="457200"/>
          </a:xfrm>
        </p:grpSpPr>
        <p:pic>
          <p:nvPicPr>
            <p:cNvPr id="36" name="Picture 44" descr="03_Braket_Single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29000" y="526256"/>
              <a:ext cx="60532" cy="457200"/>
            </a:xfrm>
            <a:prstGeom prst="rect">
              <a:avLst/>
            </a:prstGeom>
          </p:spPr>
        </p:pic>
        <p:pic>
          <p:nvPicPr>
            <p:cNvPr id="37" name="Picture 45" descr="03_Braket_Single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6661570" y="526256"/>
              <a:ext cx="60532" cy="457200"/>
            </a:xfrm>
            <a:prstGeom prst="rect">
              <a:avLst/>
            </a:prstGeom>
          </p:spPr>
        </p:pic>
      </p:grp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88E77DD8-804C-4239-AD78-D5AC21F1B29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236" y="1890165"/>
            <a:ext cx="5541816" cy="301359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E76867EB-620C-4343-BD13-227C7947645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4583" y="1890165"/>
            <a:ext cx="5410198" cy="445300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24E4ADF5-E883-46CC-A75D-59A5ED223251}"/>
              </a:ext>
            </a:extLst>
          </p:cNvPr>
          <p:cNvSpPr txBox="1"/>
          <p:nvPr/>
        </p:nvSpPr>
        <p:spPr>
          <a:xfrm>
            <a:off x="486236" y="1590672"/>
            <a:ext cx="28712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</a:rPr>
              <a:t>*</a:t>
            </a:r>
            <a:r>
              <a:rPr lang="ko-KR" altLang="en-US" sz="1200" dirty="0">
                <a:solidFill>
                  <a:srgbClr val="FF0000"/>
                </a:solidFill>
              </a:rPr>
              <a:t> 회원이 현재 대출 중인 목록 </a:t>
            </a:r>
            <a:r>
              <a:rPr lang="en-US" altLang="ko-KR" sz="1200" dirty="0"/>
              <a:t>(DB</a:t>
            </a:r>
            <a:r>
              <a:rPr lang="ko-KR" altLang="en-US" sz="1200" dirty="0"/>
              <a:t>연동</a:t>
            </a:r>
            <a:r>
              <a:rPr lang="en-US" altLang="ko-KR" sz="1200" dirty="0"/>
              <a:t>)</a:t>
            </a:r>
            <a:endParaRPr lang="ko-KR" altLang="en-US" sz="1200" dirty="0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490E3F92-2DCC-4F47-BD46-AE4204ED037F}"/>
              </a:ext>
            </a:extLst>
          </p:cNvPr>
          <p:cNvSpPr txBox="1"/>
          <p:nvPr/>
        </p:nvSpPr>
        <p:spPr>
          <a:xfrm>
            <a:off x="6096000" y="1590671"/>
            <a:ext cx="33329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</a:rPr>
              <a:t>* </a:t>
            </a:r>
            <a:r>
              <a:rPr lang="ko-KR" altLang="en-US" sz="1200" dirty="0">
                <a:solidFill>
                  <a:srgbClr val="FF0000"/>
                </a:solidFill>
              </a:rPr>
              <a:t>회원이 이때까지 빌렸던 모든 목록 </a:t>
            </a:r>
            <a:r>
              <a:rPr lang="en-US" altLang="ko-KR" sz="1200" dirty="0"/>
              <a:t>(DB</a:t>
            </a:r>
            <a:r>
              <a:rPr lang="ko-KR" altLang="en-US" sz="1200" dirty="0"/>
              <a:t>연동</a:t>
            </a:r>
            <a:r>
              <a:rPr lang="en-US" altLang="ko-KR" sz="1200" dirty="0"/>
              <a:t>)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="" xmlns:a16="http://schemas.microsoft.com/office/drawing/2014/main" id="{A2821F20-8401-484C-9AF6-49664448BDBE}"/>
              </a:ext>
            </a:extLst>
          </p:cNvPr>
          <p:cNvSpPr/>
          <p:nvPr/>
        </p:nvSpPr>
        <p:spPr>
          <a:xfrm>
            <a:off x="6553200" y="2865120"/>
            <a:ext cx="4629150" cy="347805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="" xmlns:a16="http://schemas.microsoft.com/office/drawing/2014/main" id="{45E1D568-589B-48C4-81B7-35AFFF02799C}"/>
              </a:ext>
            </a:extLst>
          </p:cNvPr>
          <p:cNvSpPr/>
          <p:nvPr/>
        </p:nvSpPr>
        <p:spPr>
          <a:xfrm>
            <a:off x="941937" y="2865120"/>
            <a:ext cx="4629150" cy="22555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3523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2092012" y="697706"/>
            <a:ext cx="7772400" cy="6453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>
                <a:solidFill>
                  <a:schemeClr val="bg2">
                    <a:lumMod val="1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 </a:t>
            </a:r>
            <a:r>
              <a:rPr lang="ko-KR" altLang="en-US" sz="3200" b="1" dirty="0">
                <a:solidFill>
                  <a:schemeClr val="bg2">
                    <a:lumMod val="1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구성 </a:t>
            </a:r>
            <a:r>
              <a:rPr lang="en-US" altLang="ko-KR" sz="3200" b="1" dirty="0">
                <a:solidFill>
                  <a:schemeClr val="bg2">
                    <a:lumMod val="1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– </a:t>
            </a:r>
            <a:r>
              <a:rPr lang="ko-KR" altLang="en-US" sz="3200" b="1" dirty="0">
                <a:solidFill>
                  <a:schemeClr val="bg2">
                    <a:lumMod val="1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관리자페이지</a:t>
            </a:r>
            <a:endParaRPr lang="en-US" sz="3200" b="1" dirty="0">
              <a:solidFill>
                <a:schemeClr val="bg2">
                  <a:lumMod val="1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9" name="Straight Connector 41"/>
          <p:cNvCxnSpPr/>
          <p:nvPr/>
        </p:nvCxnSpPr>
        <p:spPr>
          <a:xfrm>
            <a:off x="942975" y="1466848"/>
            <a:ext cx="10239375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 73"/>
          <p:cNvGrpSpPr/>
          <p:nvPr/>
        </p:nvGrpSpPr>
        <p:grpSpPr>
          <a:xfrm>
            <a:off x="2290119" y="791765"/>
            <a:ext cx="7479957" cy="457200"/>
            <a:chOff x="3429000" y="526256"/>
            <a:chExt cx="3293102" cy="457200"/>
          </a:xfrm>
        </p:grpSpPr>
        <p:pic>
          <p:nvPicPr>
            <p:cNvPr id="36" name="Picture 44" descr="03_Braket_Single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29000" y="526256"/>
              <a:ext cx="60532" cy="457200"/>
            </a:xfrm>
            <a:prstGeom prst="rect">
              <a:avLst/>
            </a:prstGeom>
          </p:spPr>
        </p:pic>
        <p:pic>
          <p:nvPicPr>
            <p:cNvPr id="37" name="Picture 45" descr="03_Braket_Single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6661570" y="526256"/>
              <a:ext cx="60532" cy="457200"/>
            </a:xfrm>
            <a:prstGeom prst="rect">
              <a:avLst/>
            </a:prstGeom>
          </p:spPr>
        </p:pic>
      </p:grp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94A8EC34-90CC-4C18-9D94-765F1AE81DE9}"/>
              </a:ext>
            </a:extLst>
          </p:cNvPr>
          <p:cNvSpPr txBox="1"/>
          <p:nvPr/>
        </p:nvSpPr>
        <p:spPr>
          <a:xfrm>
            <a:off x="523962" y="1604004"/>
            <a:ext cx="24881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  <a:ea typeface="나눔스퀘어" panose="020B0600000101010101"/>
              </a:rPr>
              <a:t>* </a:t>
            </a:r>
            <a:r>
              <a:rPr lang="ko-KR" altLang="en-US" sz="1200" dirty="0">
                <a:solidFill>
                  <a:srgbClr val="FF0000"/>
                </a:solidFill>
                <a:ea typeface="나눔스퀘어" panose="020B0600000101010101"/>
              </a:rPr>
              <a:t>회원 관리 </a:t>
            </a:r>
            <a:r>
              <a:rPr lang="en-US" altLang="ko-KR" sz="1200" dirty="0">
                <a:ea typeface="나눔스퀘어" panose="020B0600000101010101"/>
              </a:rPr>
              <a:t>(</a:t>
            </a:r>
            <a:r>
              <a:rPr lang="ko-KR" altLang="en-US" sz="1200" dirty="0">
                <a:ea typeface="나눔스퀘어" panose="020B0600000101010101"/>
              </a:rPr>
              <a:t>클릭이벤트</a:t>
            </a:r>
            <a:r>
              <a:rPr lang="en-US" altLang="ko-KR" sz="1200" dirty="0">
                <a:ea typeface="나눔스퀘어" panose="020B0600000101010101"/>
              </a:rPr>
              <a:t>, DB</a:t>
            </a:r>
            <a:r>
              <a:rPr lang="ko-KR" altLang="en-US" sz="1200" dirty="0">
                <a:ea typeface="나눔스퀘어" panose="020B0600000101010101"/>
              </a:rPr>
              <a:t>연동</a:t>
            </a:r>
            <a:r>
              <a:rPr lang="en-US" altLang="ko-KR" sz="1200" dirty="0">
                <a:ea typeface="나눔스퀘어" panose="020B0600000101010101"/>
              </a:rPr>
              <a:t>)</a:t>
            </a:r>
            <a:endParaRPr lang="ko-KR" altLang="en-US" sz="1200" dirty="0">
              <a:ea typeface="나눔스퀘어" panose="020B0600000101010101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56861795-7B92-43E4-95A2-9E3E80DAE11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2" y="1934343"/>
            <a:ext cx="5850554" cy="437387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15A124FE-C844-448B-8407-268ED8F7638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6661" y="3225990"/>
            <a:ext cx="3845197" cy="112542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BA25CE79-7849-4872-A7B6-D5A214820B2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4240" y="4748124"/>
            <a:ext cx="3836670" cy="115100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="" xmlns:a16="http://schemas.microsoft.com/office/drawing/2014/main" id="{57236A59-ED11-40DA-A976-84BE4D3A796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8662" y="1699266"/>
            <a:ext cx="3862248" cy="1133949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="" xmlns:a16="http://schemas.microsoft.com/office/drawing/2014/main" id="{0B3B04EF-9655-48C6-B7F2-99AD687FACFE}"/>
              </a:ext>
            </a:extLst>
          </p:cNvPr>
          <p:cNvSpPr/>
          <p:nvPr/>
        </p:nvSpPr>
        <p:spPr>
          <a:xfrm>
            <a:off x="4655820" y="3225990"/>
            <a:ext cx="396240" cy="26033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="" xmlns:a16="http://schemas.microsoft.com/office/drawing/2014/main" id="{CB181474-E95E-4417-A5F4-765AE4B24123}"/>
              </a:ext>
            </a:extLst>
          </p:cNvPr>
          <p:cNvCxnSpPr/>
          <p:nvPr/>
        </p:nvCxnSpPr>
        <p:spPr>
          <a:xfrm flipV="1">
            <a:off x="5052060" y="3558540"/>
            <a:ext cx="2174601" cy="100584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="" xmlns:a16="http://schemas.microsoft.com/office/drawing/2014/main" id="{C56A2F1B-287A-4B31-B0F9-DDED85F6225B}"/>
              </a:ext>
            </a:extLst>
          </p:cNvPr>
          <p:cNvSpPr/>
          <p:nvPr/>
        </p:nvSpPr>
        <p:spPr>
          <a:xfrm>
            <a:off x="9632584" y="3817620"/>
            <a:ext cx="1347836" cy="4495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="" xmlns:a16="http://schemas.microsoft.com/office/drawing/2014/main" id="{B5374382-0FC7-4213-9E1E-3C031D0BB4F2}"/>
              </a:ext>
            </a:extLst>
          </p:cNvPr>
          <p:cNvCxnSpPr>
            <a:cxnSpLocks/>
          </p:cNvCxnSpPr>
          <p:nvPr/>
        </p:nvCxnSpPr>
        <p:spPr>
          <a:xfrm flipV="1">
            <a:off x="9187360" y="2833215"/>
            <a:ext cx="10526" cy="39277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="" xmlns:a16="http://schemas.microsoft.com/office/drawing/2014/main" id="{2D7F5DBC-1CCA-4C02-BCF9-C7CAF60DB00C}"/>
              </a:ext>
            </a:extLst>
          </p:cNvPr>
          <p:cNvCxnSpPr>
            <a:cxnSpLocks/>
          </p:cNvCxnSpPr>
          <p:nvPr/>
        </p:nvCxnSpPr>
        <p:spPr>
          <a:xfrm>
            <a:off x="9250680" y="4381501"/>
            <a:ext cx="0" cy="36662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6424087A-9210-4593-A789-6530741A54B1}"/>
              </a:ext>
            </a:extLst>
          </p:cNvPr>
          <p:cNvSpPr txBox="1"/>
          <p:nvPr/>
        </p:nvSpPr>
        <p:spPr>
          <a:xfrm>
            <a:off x="8627321" y="1782626"/>
            <a:ext cx="104387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rgbClr val="FF0000"/>
                </a:solidFill>
              </a:rPr>
              <a:t>취소 눌렀을 때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67926B90-B16C-42A5-9E7E-D2DED65DAFE0}"/>
              </a:ext>
            </a:extLst>
          </p:cNvPr>
          <p:cNvSpPr txBox="1"/>
          <p:nvPr/>
        </p:nvSpPr>
        <p:spPr>
          <a:xfrm>
            <a:off x="8588708" y="4868526"/>
            <a:ext cx="104387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rgbClr val="FF0000"/>
                </a:solidFill>
              </a:rPr>
              <a:t>확인 눌렀을 때</a:t>
            </a:r>
          </a:p>
        </p:txBody>
      </p:sp>
    </p:spTree>
    <p:extLst>
      <p:ext uri="{BB962C8B-B14F-4D97-AF65-F5344CB8AC3E}">
        <p14:creationId xmlns:p14="http://schemas.microsoft.com/office/powerpoint/2010/main" val="3226731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18"/>
          <p:cNvGrpSpPr/>
          <p:nvPr/>
        </p:nvGrpSpPr>
        <p:grpSpPr>
          <a:xfrm>
            <a:off x="3087061" y="1424721"/>
            <a:ext cx="1019679" cy="1019679"/>
            <a:chOff x="4877017" y="4756150"/>
            <a:chExt cx="787400" cy="787400"/>
          </a:xfrm>
        </p:grpSpPr>
        <p:sp>
          <p:nvSpPr>
            <p:cNvPr id="37" name="Oval 11"/>
            <p:cNvSpPr/>
            <p:nvPr/>
          </p:nvSpPr>
          <p:spPr>
            <a:xfrm>
              <a:off x="4877017" y="4756150"/>
              <a:ext cx="787400" cy="7874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351">
                <a:solidFill>
                  <a:srgbClr val="AAC0E6"/>
                </a:solidFill>
              </a:endParaRPr>
            </a:p>
          </p:txBody>
        </p:sp>
        <p:sp>
          <p:nvSpPr>
            <p:cNvPr id="38" name="Shape 4893"/>
            <p:cNvSpPr/>
            <p:nvPr/>
          </p:nvSpPr>
          <p:spPr>
            <a:xfrm>
              <a:off x="5124705" y="5010150"/>
              <a:ext cx="292024" cy="2794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9802" y="114000"/>
                  </a:moveTo>
                  <a:lnTo>
                    <a:pt x="119802" y="114000"/>
                  </a:lnTo>
                  <a:cubicBezTo>
                    <a:pt x="119802" y="118344"/>
                    <a:pt x="117044" y="119793"/>
                    <a:pt x="114285" y="119793"/>
                  </a:cubicBezTo>
                  <a:cubicBezTo>
                    <a:pt x="5517" y="119793"/>
                    <a:pt x="5517" y="119793"/>
                    <a:pt x="5517" y="119793"/>
                  </a:cubicBezTo>
                  <a:cubicBezTo>
                    <a:pt x="2758" y="119793"/>
                    <a:pt x="0" y="118344"/>
                    <a:pt x="0" y="114000"/>
                  </a:cubicBezTo>
                  <a:cubicBezTo>
                    <a:pt x="0" y="5793"/>
                    <a:pt x="0" y="5793"/>
                    <a:pt x="0" y="5793"/>
                  </a:cubicBezTo>
                  <a:cubicBezTo>
                    <a:pt x="0" y="1448"/>
                    <a:pt x="2758" y="0"/>
                    <a:pt x="5517" y="0"/>
                  </a:cubicBezTo>
                  <a:cubicBezTo>
                    <a:pt x="11231" y="0"/>
                    <a:pt x="11231" y="0"/>
                    <a:pt x="11231" y="0"/>
                  </a:cubicBezTo>
                  <a:cubicBezTo>
                    <a:pt x="16748" y="0"/>
                    <a:pt x="16748" y="0"/>
                    <a:pt x="16748" y="0"/>
                  </a:cubicBezTo>
                  <a:cubicBezTo>
                    <a:pt x="22266" y="0"/>
                    <a:pt x="22266" y="0"/>
                    <a:pt x="22266" y="0"/>
                  </a:cubicBezTo>
                  <a:cubicBezTo>
                    <a:pt x="22266" y="5793"/>
                    <a:pt x="22266" y="5793"/>
                    <a:pt x="22266" y="5793"/>
                  </a:cubicBezTo>
                  <a:cubicBezTo>
                    <a:pt x="22266" y="7241"/>
                    <a:pt x="22266" y="7241"/>
                    <a:pt x="22266" y="7241"/>
                  </a:cubicBezTo>
                  <a:lnTo>
                    <a:pt x="22266" y="7241"/>
                  </a:lnTo>
                  <a:cubicBezTo>
                    <a:pt x="22266" y="29172"/>
                    <a:pt x="22266" y="29172"/>
                    <a:pt x="22266" y="29172"/>
                  </a:cubicBezTo>
                  <a:lnTo>
                    <a:pt x="22266" y="29172"/>
                  </a:lnTo>
                  <a:cubicBezTo>
                    <a:pt x="22266" y="34965"/>
                    <a:pt x="22266" y="34965"/>
                    <a:pt x="22266" y="34965"/>
                  </a:cubicBezTo>
                  <a:cubicBezTo>
                    <a:pt x="22266" y="46758"/>
                    <a:pt x="22266" y="46758"/>
                    <a:pt x="22266" y="46758"/>
                  </a:cubicBezTo>
                  <a:cubicBezTo>
                    <a:pt x="22266" y="52551"/>
                    <a:pt x="27783" y="58344"/>
                    <a:pt x="33497" y="58344"/>
                  </a:cubicBezTo>
                  <a:cubicBezTo>
                    <a:pt x="82167" y="58344"/>
                    <a:pt x="82167" y="58344"/>
                    <a:pt x="82167" y="58344"/>
                  </a:cubicBezTo>
                  <a:cubicBezTo>
                    <a:pt x="89064" y="58344"/>
                    <a:pt x="93399" y="52551"/>
                    <a:pt x="93399" y="46758"/>
                  </a:cubicBezTo>
                  <a:cubicBezTo>
                    <a:pt x="93399" y="34965"/>
                    <a:pt x="93399" y="34965"/>
                    <a:pt x="93399" y="34965"/>
                  </a:cubicBezTo>
                  <a:cubicBezTo>
                    <a:pt x="93399" y="29172"/>
                    <a:pt x="93399" y="29172"/>
                    <a:pt x="93399" y="29172"/>
                  </a:cubicBezTo>
                  <a:lnTo>
                    <a:pt x="93399" y="29172"/>
                  </a:lnTo>
                  <a:cubicBezTo>
                    <a:pt x="93399" y="11586"/>
                    <a:pt x="93399" y="11586"/>
                    <a:pt x="93399" y="11586"/>
                  </a:cubicBezTo>
                  <a:cubicBezTo>
                    <a:pt x="93399" y="7241"/>
                    <a:pt x="93399" y="7241"/>
                    <a:pt x="93399" y="7241"/>
                  </a:cubicBezTo>
                  <a:lnTo>
                    <a:pt x="93399" y="7241"/>
                  </a:lnTo>
                  <a:cubicBezTo>
                    <a:pt x="93399" y="5793"/>
                    <a:pt x="93399" y="5793"/>
                    <a:pt x="93399" y="5793"/>
                  </a:cubicBezTo>
                  <a:cubicBezTo>
                    <a:pt x="93399" y="0"/>
                    <a:pt x="93399" y="0"/>
                    <a:pt x="93399" y="0"/>
                  </a:cubicBezTo>
                  <a:cubicBezTo>
                    <a:pt x="94778" y="0"/>
                    <a:pt x="94778" y="0"/>
                    <a:pt x="94778" y="0"/>
                  </a:cubicBezTo>
                  <a:cubicBezTo>
                    <a:pt x="97536" y="0"/>
                    <a:pt x="97536" y="0"/>
                    <a:pt x="97536" y="0"/>
                  </a:cubicBezTo>
                  <a:lnTo>
                    <a:pt x="97536" y="0"/>
                  </a:lnTo>
                  <a:cubicBezTo>
                    <a:pt x="98916" y="0"/>
                    <a:pt x="100295" y="0"/>
                    <a:pt x="100295" y="1448"/>
                  </a:cubicBezTo>
                  <a:lnTo>
                    <a:pt x="100295" y="1448"/>
                  </a:lnTo>
                  <a:cubicBezTo>
                    <a:pt x="117044" y="18827"/>
                    <a:pt x="117044" y="18827"/>
                    <a:pt x="117044" y="18827"/>
                  </a:cubicBezTo>
                  <a:lnTo>
                    <a:pt x="117044" y="18827"/>
                  </a:lnTo>
                  <a:cubicBezTo>
                    <a:pt x="118423" y="20275"/>
                    <a:pt x="119802" y="21931"/>
                    <a:pt x="119802" y="23379"/>
                  </a:cubicBezTo>
                  <a:lnTo>
                    <a:pt x="119802" y="114000"/>
                  </a:lnTo>
                  <a:close/>
                  <a:moveTo>
                    <a:pt x="87684" y="46758"/>
                  </a:moveTo>
                  <a:lnTo>
                    <a:pt x="87684" y="46758"/>
                  </a:lnTo>
                  <a:cubicBezTo>
                    <a:pt x="87684" y="49655"/>
                    <a:pt x="84926" y="52551"/>
                    <a:pt x="82167" y="52551"/>
                  </a:cubicBezTo>
                  <a:cubicBezTo>
                    <a:pt x="75270" y="52551"/>
                    <a:pt x="75270" y="52551"/>
                    <a:pt x="75270" y="52551"/>
                  </a:cubicBezTo>
                  <a:lnTo>
                    <a:pt x="75270" y="52551"/>
                  </a:lnTo>
                  <a:cubicBezTo>
                    <a:pt x="41773" y="52551"/>
                    <a:pt x="41773" y="52551"/>
                    <a:pt x="41773" y="52551"/>
                  </a:cubicBezTo>
                  <a:lnTo>
                    <a:pt x="41773" y="52551"/>
                  </a:lnTo>
                  <a:cubicBezTo>
                    <a:pt x="33497" y="52551"/>
                    <a:pt x="33497" y="52551"/>
                    <a:pt x="33497" y="52551"/>
                  </a:cubicBezTo>
                  <a:cubicBezTo>
                    <a:pt x="30738" y="52551"/>
                    <a:pt x="27783" y="49655"/>
                    <a:pt x="27783" y="46758"/>
                  </a:cubicBezTo>
                  <a:cubicBezTo>
                    <a:pt x="27783" y="34965"/>
                    <a:pt x="27783" y="34965"/>
                    <a:pt x="27783" y="34965"/>
                  </a:cubicBezTo>
                  <a:lnTo>
                    <a:pt x="27783" y="34965"/>
                  </a:lnTo>
                  <a:cubicBezTo>
                    <a:pt x="27783" y="0"/>
                    <a:pt x="27783" y="0"/>
                    <a:pt x="27783" y="0"/>
                  </a:cubicBezTo>
                  <a:cubicBezTo>
                    <a:pt x="87684" y="0"/>
                    <a:pt x="87684" y="0"/>
                    <a:pt x="87684" y="0"/>
                  </a:cubicBezTo>
                  <a:cubicBezTo>
                    <a:pt x="87684" y="34965"/>
                    <a:pt x="87684" y="34965"/>
                    <a:pt x="87684" y="34965"/>
                  </a:cubicBezTo>
                  <a:lnTo>
                    <a:pt x="87684" y="34965"/>
                  </a:lnTo>
                  <a:lnTo>
                    <a:pt x="87684" y="46758"/>
                  </a:lnTo>
                  <a:close/>
                  <a:moveTo>
                    <a:pt x="76650" y="7241"/>
                  </a:moveTo>
                  <a:lnTo>
                    <a:pt x="76650" y="7241"/>
                  </a:lnTo>
                  <a:cubicBezTo>
                    <a:pt x="59901" y="7241"/>
                    <a:pt x="59901" y="7241"/>
                    <a:pt x="59901" y="7241"/>
                  </a:cubicBezTo>
                  <a:cubicBezTo>
                    <a:pt x="59901" y="43862"/>
                    <a:pt x="59901" y="43862"/>
                    <a:pt x="59901" y="43862"/>
                  </a:cubicBezTo>
                  <a:cubicBezTo>
                    <a:pt x="76650" y="43862"/>
                    <a:pt x="76650" y="43862"/>
                    <a:pt x="76650" y="43862"/>
                  </a:cubicBezTo>
                  <a:lnTo>
                    <a:pt x="76650" y="7241"/>
                  </a:lnTo>
                  <a:close/>
                </a:path>
              </a:pathLst>
            </a:custGeom>
            <a:solidFill>
              <a:srgbClr val="AAC0E6"/>
            </a:solidFill>
            <a:ln>
              <a:noFill/>
            </a:ln>
          </p:spPr>
          <p:txBody>
            <a:bodyPr lIns="45713" tIns="22851" rIns="45713" bIns="22851" anchor="ctr" anchorCtr="0">
              <a:noAutofit/>
            </a:bodyPr>
            <a:lstStyle/>
            <a:p>
              <a:endParaRPr sz="1351">
                <a:solidFill>
                  <a:srgbClr val="AAC0E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46" name="Group 17"/>
          <p:cNvGrpSpPr/>
          <p:nvPr/>
        </p:nvGrpSpPr>
        <p:grpSpPr>
          <a:xfrm>
            <a:off x="3087061" y="2676480"/>
            <a:ext cx="1019679" cy="1019679"/>
            <a:chOff x="6447188" y="4796367"/>
            <a:chExt cx="787400" cy="787400"/>
          </a:xfrm>
        </p:grpSpPr>
        <p:sp>
          <p:nvSpPr>
            <p:cNvPr id="47" name="Oval 13"/>
            <p:cNvSpPr/>
            <p:nvPr/>
          </p:nvSpPr>
          <p:spPr>
            <a:xfrm>
              <a:off x="6447188" y="4796367"/>
              <a:ext cx="787400" cy="7874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351"/>
            </a:p>
          </p:txBody>
        </p:sp>
        <p:sp>
          <p:nvSpPr>
            <p:cNvPr id="48" name="Shape 5004"/>
            <p:cNvSpPr/>
            <p:nvPr/>
          </p:nvSpPr>
          <p:spPr>
            <a:xfrm>
              <a:off x="6694876" y="5058834"/>
              <a:ext cx="292024" cy="262466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8423" y="118238"/>
                  </a:moveTo>
                  <a:lnTo>
                    <a:pt x="118423" y="118238"/>
                  </a:lnTo>
                  <a:cubicBezTo>
                    <a:pt x="80788" y="70018"/>
                    <a:pt x="80788" y="70018"/>
                    <a:pt x="80788" y="70018"/>
                  </a:cubicBezTo>
                  <a:cubicBezTo>
                    <a:pt x="117044" y="31045"/>
                    <a:pt x="117044" y="31045"/>
                    <a:pt x="117044" y="31045"/>
                  </a:cubicBezTo>
                  <a:cubicBezTo>
                    <a:pt x="118423" y="32587"/>
                    <a:pt x="119802" y="34348"/>
                    <a:pt x="119802" y="35889"/>
                  </a:cubicBezTo>
                  <a:cubicBezTo>
                    <a:pt x="119802" y="113614"/>
                    <a:pt x="119802" y="113614"/>
                    <a:pt x="119802" y="113614"/>
                  </a:cubicBezTo>
                  <a:cubicBezTo>
                    <a:pt x="119802" y="115155"/>
                    <a:pt x="118423" y="116697"/>
                    <a:pt x="118423" y="118238"/>
                  </a:cubicBezTo>
                  <a:close/>
                  <a:moveTo>
                    <a:pt x="2758" y="31045"/>
                  </a:moveTo>
                  <a:lnTo>
                    <a:pt x="2758" y="31045"/>
                  </a:lnTo>
                  <a:cubicBezTo>
                    <a:pt x="2758" y="29504"/>
                    <a:pt x="4137" y="29504"/>
                    <a:pt x="5517" y="29504"/>
                  </a:cubicBezTo>
                  <a:cubicBezTo>
                    <a:pt x="39014" y="29504"/>
                    <a:pt x="39014" y="29504"/>
                    <a:pt x="39014" y="29504"/>
                  </a:cubicBezTo>
                  <a:cubicBezTo>
                    <a:pt x="40394" y="31045"/>
                    <a:pt x="43152" y="32587"/>
                    <a:pt x="47290" y="32587"/>
                  </a:cubicBezTo>
                  <a:lnTo>
                    <a:pt x="48669" y="32587"/>
                  </a:lnTo>
                  <a:cubicBezTo>
                    <a:pt x="48669" y="49761"/>
                    <a:pt x="48669" y="49761"/>
                    <a:pt x="48669" y="49761"/>
                  </a:cubicBezTo>
                  <a:cubicBezTo>
                    <a:pt x="48669" y="56146"/>
                    <a:pt x="54384" y="62311"/>
                    <a:pt x="59901" y="62311"/>
                  </a:cubicBezTo>
                  <a:cubicBezTo>
                    <a:pt x="65418" y="62311"/>
                    <a:pt x="70935" y="56146"/>
                    <a:pt x="70935" y="49761"/>
                  </a:cubicBezTo>
                  <a:cubicBezTo>
                    <a:pt x="70935" y="32587"/>
                    <a:pt x="70935" y="32587"/>
                    <a:pt x="70935" y="32587"/>
                  </a:cubicBezTo>
                  <a:lnTo>
                    <a:pt x="72315" y="32587"/>
                  </a:lnTo>
                  <a:cubicBezTo>
                    <a:pt x="76650" y="32587"/>
                    <a:pt x="79408" y="31045"/>
                    <a:pt x="80788" y="29504"/>
                  </a:cubicBezTo>
                  <a:cubicBezTo>
                    <a:pt x="114088" y="29504"/>
                    <a:pt x="114088" y="29504"/>
                    <a:pt x="114088" y="29504"/>
                  </a:cubicBezTo>
                  <a:cubicBezTo>
                    <a:pt x="115665" y="29504"/>
                    <a:pt x="117044" y="29504"/>
                    <a:pt x="117044" y="31045"/>
                  </a:cubicBezTo>
                  <a:cubicBezTo>
                    <a:pt x="59901" y="81027"/>
                    <a:pt x="59901" y="81027"/>
                    <a:pt x="59901" y="81027"/>
                  </a:cubicBezTo>
                  <a:lnTo>
                    <a:pt x="2758" y="31045"/>
                  </a:lnTo>
                  <a:close/>
                  <a:moveTo>
                    <a:pt x="72315" y="26422"/>
                  </a:moveTo>
                  <a:lnTo>
                    <a:pt x="72315" y="26422"/>
                  </a:lnTo>
                  <a:cubicBezTo>
                    <a:pt x="70935" y="26422"/>
                    <a:pt x="69556" y="26422"/>
                    <a:pt x="69556" y="24880"/>
                  </a:cubicBezTo>
                  <a:cubicBezTo>
                    <a:pt x="65418" y="21798"/>
                    <a:pt x="65418" y="21798"/>
                    <a:pt x="65418" y="21798"/>
                  </a:cubicBezTo>
                  <a:cubicBezTo>
                    <a:pt x="65418" y="49761"/>
                    <a:pt x="65418" y="49761"/>
                    <a:pt x="65418" y="49761"/>
                  </a:cubicBezTo>
                  <a:cubicBezTo>
                    <a:pt x="65418" y="53064"/>
                    <a:pt x="62660" y="56146"/>
                    <a:pt x="59901" y="56146"/>
                  </a:cubicBezTo>
                  <a:cubicBezTo>
                    <a:pt x="57142" y="56146"/>
                    <a:pt x="54384" y="53064"/>
                    <a:pt x="54384" y="49761"/>
                  </a:cubicBezTo>
                  <a:cubicBezTo>
                    <a:pt x="54384" y="21798"/>
                    <a:pt x="54384" y="21798"/>
                    <a:pt x="54384" y="21798"/>
                  </a:cubicBezTo>
                  <a:cubicBezTo>
                    <a:pt x="50049" y="24880"/>
                    <a:pt x="50049" y="24880"/>
                    <a:pt x="50049" y="24880"/>
                  </a:cubicBezTo>
                  <a:cubicBezTo>
                    <a:pt x="50049" y="26422"/>
                    <a:pt x="48669" y="26422"/>
                    <a:pt x="47290" y="26422"/>
                  </a:cubicBezTo>
                  <a:cubicBezTo>
                    <a:pt x="43152" y="26422"/>
                    <a:pt x="41773" y="24880"/>
                    <a:pt x="41773" y="20256"/>
                  </a:cubicBezTo>
                  <a:cubicBezTo>
                    <a:pt x="41773" y="18715"/>
                    <a:pt x="41773" y="17174"/>
                    <a:pt x="43152" y="17174"/>
                  </a:cubicBezTo>
                  <a:cubicBezTo>
                    <a:pt x="55763" y="1541"/>
                    <a:pt x="55763" y="1541"/>
                    <a:pt x="55763" y="1541"/>
                  </a:cubicBezTo>
                  <a:cubicBezTo>
                    <a:pt x="57142" y="0"/>
                    <a:pt x="58522" y="0"/>
                    <a:pt x="59901" y="0"/>
                  </a:cubicBezTo>
                  <a:cubicBezTo>
                    <a:pt x="61280" y="0"/>
                    <a:pt x="62660" y="0"/>
                    <a:pt x="64039" y="1541"/>
                  </a:cubicBezTo>
                  <a:cubicBezTo>
                    <a:pt x="76650" y="17174"/>
                    <a:pt x="76650" y="17174"/>
                    <a:pt x="76650" y="17174"/>
                  </a:cubicBezTo>
                  <a:cubicBezTo>
                    <a:pt x="78029" y="17174"/>
                    <a:pt x="78029" y="18715"/>
                    <a:pt x="78029" y="20256"/>
                  </a:cubicBezTo>
                  <a:cubicBezTo>
                    <a:pt x="78029" y="24880"/>
                    <a:pt x="76650" y="26422"/>
                    <a:pt x="72315" y="26422"/>
                  </a:cubicBezTo>
                  <a:close/>
                  <a:moveTo>
                    <a:pt x="1379" y="118238"/>
                  </a:moveTo>
                  <a:lnTo>
                    <a:pt x="1379" y="118238"/>
                  </a:lnTo>
                  <a:cubicBezTo>
                    <a:pt x="1379" y="116697"/>
                    <a:pt x="0" y="115155"/>
                    <a:pt x="0" y="113614"/>
                  </a:cubicBezTo>
                  <a:cubicBezTo>
                    <a:pt x="0" y="35889"/>
                    <a:pt x="0" y="35889"/>
                    <a:pt x="0" y="35889"/>
                  </a:cubicBezTo>
                  <a:cubicBezTo>
                    <a:pt x="0" y="34348"/>
                    <a:pt x="1379" y="32587"/>
                    <a:pt x="2758" y="31045"/>
                  </a:cubicBezTo>
                  <a:cubicBezTo>
                    <a:pt x="39014" y="70018"/>
                    <a:pt x="39014" y="70018"/>
                    <a:pt x="39014" y="70018"/>
                  </a:cubicBezTo>
                  <a:lnTo>
                    <a:pt x="1379" y="118238"/>
                  </a:lnTo>
                  <a:close/>
                  <a:moveTo>
                    <a:pt x="59901" y="93357"/>
                  </a:moveTo>
                  <a:lnTo>
                    <a:pt x="59901" y="93357"/>
                  </a:lnTo>
                  <a:cubicBezTo>
                    <a:pt x="75270" y="76183"/>
                    <a:pt x="75270" y="76183"/>
                    <a:pt x="75270" y="76183"/>
                  </a:cubicBezTo>
                  <a:cubicBezTo>
                    <a:pt x="117044" y="118238"/>
                    <a:pt x="117044" y="118238"/>
                    <a:pt x="117044" y="118238"/>
                  </a:cubicBezTo>
                  <a:cubicBezTo>
                    <a:pt x="117044" y="119779"/>
                    <a:pt x="115665" y="119779"/>
                    <a:pt x="114088" y="119779"/>
                  </a:cubicBezTo>
                  <a:cubicBezTo>
                    <a:pt x="5517" y="119779"/>
                    <a:pt x="5517" y="119779"/>
                    <a:pt x="5517" y="119779"/>
                  </a:cubicBezTo>
                  <a:cubicBezTo>
                    <a:pt x="4137" y="119779"/>
                    <a:pt x="2758" y="119779"/>
                    <a:pt x="2758" y="118238"/>
                  </a:cubicBezTo>
                  <a:cubicBezTo>
                    <a:pt x="44532" y="76183"/>
                    <a:pt x="44532" y="76183"/>
                    <a:pt x="44532" y="76183"/>
                  </a:cubicBezTo>
                  <a:lnTo>
                    <a:pt x="59901" y="93357"/>
                  </a:lnTo>
                  <a:close/>
                </a:path>
              </a:pathLst>
            </a:custGeom>
            <a:solidFill>
              <a:srgbClr val="F7C9C9"/>
            </a:solidFill>
            <a:ln>
              <a:noFill/>
            </a:ln>
          </p:spPr>
          <p:txBody>
            <a:bodyPr lIns="45713" tIns="22851" rIns="45713" bIns="22851" anchor="ctr" anchorCtr="0">
              <a:noAutofit/>
            </a:bodyPr>
            <a:lstStyle/>
            <a:p>
              <a:endParaRPr sz="135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49" name="Group 16"/>
          <p:cNvGrpSpPr/>
          <p:nvPr/>
        </p:nvGrpSpPr>
        <p:grpSpPr>
          <a:xfrm>
            <a:off x="3087061" y="3928239"/>
            <a:ext cx="1019679" cy="1019679"/>
            <a:chOff x="9029906" y="4781550"/>
            <a:chExt cx="787400" cy="787400"/>
          </a:xfrm>
        </p:grpSpPr>
        <p:sp>
          <p:nvSpPr>
            <p:cNvPr id="50" name="Oval 14"/>
            <p:cNvSpPr/>
            <p:nvPr/>
          </p:nvSpPr>
          <p:spPr>
            <a:xfrm>
              <a:off x="9029906" y="4781550"/>
              <a:ext cx="787400" cy="7874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351"/>
            </a:p>
          </p:txBody>
        </p:sp>
        <p:sp>
          <p:nvSpPr>
            <p:cNvPr id="51" name="Shape 5047"/>
            <p:cNvSpPr/>
            <p:nvPr/>
          </p:nvSpPr>
          <p:spPr>
            <a:xfrm>
              <a:off x="9278652" y="5060950"/>
              <a:ext cx="289909" cy="2286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85913" y="101810"/>
                  </a:moveTo>
                  <a:lnTo>
                    <a:pt x="85913" y="101810"/>
                  </a:lnTo>
                  <a:lnTo>
                    <a:pt x="85913" y="101810"/>
                  </a:lnTo>
                  <a:cubicBezTo>
                    <a:pt x="50830" y="101810"/>
                    <a:pt x="50830" y="101810"/>
                    <a:pt x="50830" y="101810"/>
                  </a:cubicBezTo>
                  <a:lnTo>
                    <a:pt x="50830" y="101810"/>
                  </a:lnTo>
                  <a:cubicBezTo>
                    <a:pt x="46445" y="101810"/>
                    <a:pt x="46445" y="101810"/>
                    <a:pt x="46445" y="101810"/>
                  </a:cubicBezTo>
                  <a:cubicBezTo>
                    <a:pt x="39468" y="101810"/>
                    <a:pt x="39468" y="101810"/>
                    <a:pt x="39468" y="101810"/>
                  </a:cubicBezTo>
                  <a:cubicBezTo>
                    <a:pt x="43654" y="107115"/>
                    <a:pt x="43654" y="107115"/>
                    <a:pt x="43654" y="107115"/>
                  </a:cubicBezTo>
                  <a:cubicBezTo>
                    <a:pt x="45049" y="108884"/>
                    <a:pt x="45049" y="110905"/>
                    <a:pt x="45049" y="112673"/>
                  </a:cubicBezTo>
                  <a:cubicBezTo>
                    <a:pt x="45049" y="116210"/>
                    <a:pt x="42259" y="119747"/>
                    <a:pt x="39468" y="119747"/>
                  </a:cubicBezTo>
                  <a:cubicBezTo>
                    <a:pt x="38073" y="119747"/>
                    <a:pt x="36677" y="117978"/>
                    <a:pt x="35282" y="116210"/>
                  </a:cubicBezTo>
                  <a:cubicBezTo>
                    <a:pt x="22524" y="100042"/>
                    <a:pt x="22524" y="100042"/>
                    <a:pt x="22524" y="100042"/>
                  </a:cubicBezTo>
                  <a:cubicBezTo>
                    <a:pt x="21129" y="98273"/>
                    <a:pt x="21129" y="96505"/>
                    <a:pt x="21129" y="94736"/>
                  </a:cubicBezTo>
                  <a:cubicBezTo>
                    <a:pt x="21129" y="92968"/>
                    <a:pt x="21129" y="91200"/>
                    <a:pt x="22524" y="91200"/>
                  </a:cubicBezTo>
                  <a:cubicBezTo>
                    <a:pt x="35282" y="73263"/>
                    <a:pt x="35282" y="73263"/>
                    <a:pt x="35282" y="73263"/>
                  </a:cubicBezTo>
                  <a:cubicBezTo>
                    <a:pt x="36677" y="71494"/>
                    <a:pt x="38073" y="71494"/>
                    <a:pt x="39468" y="71494"/>
                  </a:cubicBezTo>
                  <a:cubicBezTo>
                    <a:pt x="42259" y="71494"/>
                    <a:pt x="45049" y="75031"/>
                    <a:pt x="45049" y="78568"/>
                  </a:cubicBezTo>
                  <a:cubicBezTo>
                    <a:pt x="45049" y="80336"/>
                    <a:pt x="45049" y="82105"/>
                    <a:pt x="43654" y="83873"/>
                  </a:cubicBezTo>
                  <a:cubicBezTo>
                    <a:pt x="39468" y="87410"/>
                    <a:pt x="39468" y="87410"/>
                    <a:pt x="39468" y="87410"/>
                  </a:cubicBezTo>
                  <a:cubicBezTo>
                    <a:pt x="43654" y="87410"/>
                    <a:pt x="43654" y="87410"/>
                    <a:pt x="43654" y="87410"/>
                  </a:cubicBezTo>
                  <a:lnTo>
                    <a:pt x="43654" y="87410"/>
                  </a:lnTo>
                  <a:cubicBezTo>
                    <a:pt x="49435" y="87410"/>
                    <a:pt x="49435" y="87410"/>
                    <a:pt x="49435" y="87410"/>
                  </a:cubicBezTo>
                  <a:lnTo>
                    <a:pt x="49435" y="87410"/>
                  </a:lnTo>
                  <a:cubicBezTo>
                    <a:pt x="85913" y="87410"/>
                    <a:pt x="85913" y="87410"/>
                    <a:pt x="85913" y="87410"/>
                  </a:cubicBezTo>
                  <a:cubicBezTo>
                    <a:pt x="98671" y="87410"/>
                    <a:pt x="108438" y="75031"/>
                    <a:pt x="108438" y="58863"/>
                  </a:cubicBezTo>
                  <a:cubicBezTo>
                    <a:pt x="108438" y="42947"/>
                    <a:pt x="108438" y="42947"/>
                    <a:pt x="108438" y="42947"/>
                  </a:cubicBezTo>
                  <a:cubicBezTo>
                    <a:pt x="108438" y="39410"/>
                    <a:pt x="111428" y="35873"/>
                    <a:pt x="114219" y="35873"/>
                  </a:cubicBezTo>
                  <a:cubicBezTo>
                    <a:pt x="118405" y="35873"/>
                    <a:pt x="119800" y="39410"/>
                    <a:pt x="119800" y="42947"/>
                  </a:cubicBezTo>
                  <a:cubicBezTo>
                    <a:pt x="119800" y="58863"/>
                    <a:pt x="119800" y="58863"/>
                    <a:pt x="119800" y="58863"/>
                  </a:cubicBezTo>
                  <a:cubicBezTo>
                    <a:pt x="119800" y="83873"/>
                    <a:pt x="105647" y="101810"/>
                    <a:pt x="85913" y="101810"/>
                  </a:cubicBezTo>
                  <a:close/>
                  <a:moveTo>
                    <a:pt x="84518" y="44715"/>
                  </a:moveTo>
                  <a:lnTo>
                    <a:pt x="84518" y="44715"/>
                  </a:lnTo>
                  <a:cubicBezTo>
                    <a:pt x="83122" y="46484"/>
                    <a:pt x="81727" y="48252"/>
                    <a:pt x="80332" y="48252"/>
                  </a:cubicBezTo>
                  <a:cubicBezTo>
                    <a:pt x="77541" y="48252"/>
                    <a:pt x="74750" y="44715"/>
                    <a:pt x="74750" y="41178"/>
                  </a:cubicBezTo>
                  <a:cubicBezTo>
                    <a:pt x="74750" y="39410"/>
                    <a:pt x="76146" y="37642"/>
                    <a:pt x="77541" y="35873"/>
                  </a:cubicBezTo>
                  <a:cubicBezTo>
                    <a:pt x="80332" y="30315"/>
                    <a:pt x="80332" y="30315"/>
                    <a:pt x="80332" y="30315"/>
                  </a:cubicBezTo>
                  <a:cubicBezTo>
                    <a:pt x="77541" y="30315"/>
                    <a:pt x="77541" y="30315"/>
                    <a:pt x="77541" y="30315"/>
                  </a:cubicBezTo>
                  <a:lnTo>
                    <a:pt x="77541" y="30315"/>
                  </a:lnTo>
                  <a:cubicBezTo>
                    <a:pt x="71960" y="30315"/>
                    <a:pt x="71960" y="30315"/>
                    <a:pt x="71960" y="30315"/>
                  </a:cubicBezTo>
                  <a:lnTo>
                    <a:pt x="71960" y="30315"/>
                  </a:lnTo>
                  <a:cubicBezTo>
                    <a:pt x="33887" y="30315"/>
                    <a:pt x="33887" y="30315"/>
                    <a:pt x="33887" y="30315"/>
                  </a:cubicBezTo>
                  <a:cubicBezTo>
                    <a:pt x="21129" y="30315"/>
                    <a:pt x="11362" y="42947"/>
                    <a:pt x="11362" y="58863"/>
                  </a:cubicBezTo>
                  <a:cubicBezTo>
                    <a:pt x="11362" y="76800"/>
                    <a:pt x="11362" y="76800"/>
                    <a:pt x="11362" y="76800"/>
                  </a:cubicBezTo>
                  <a:cubicBezTo>
                    <a:pt x="11362" y="80336"/>
                    <a:pt x="8571" y="83873"/>
                    <a:pt x="5780" y="83873"/>
                  </a:cubicBezTo>
                  <a:cubicBezTo>
                    <a:pt x="2990" y="83873"/>
                    <a:pt x="0" y="80336"/>
                    <a:pt x="0" y="76800"/>
                  </a:cubicBezTo>
                  <a:cubicBezTo>
                    <a:pt x="0" y="58863"/>
                    <a:pt x="0" y="58863"/>
                    <a:pt x="0" y="58863"/>
                  </a:cubicBezTo>
                  <a:cubicBezTo>
                    <a:pt x="0" y="35873"/>
                    <a:pt x="15548" y="16168"/>
                    <a:pt x="33887" y="16168"/>
                  </a:cubicBezTo>
                  <a:lnTo>
                    <a:pt x="33887" y="16168"/>
                  </a:lnTo>
                  <a:cubicBezTo>
                    <a:pt x="69169" y="16168"/>
                    <a:pt x="69169" y="16168"/>
                    <a:pt x="69169" y="16168"/>
                  </a:cubicBezTo>
                  <a:lnTo>
                    <a:pt x="69169" y="16168"/>
                  </a:lnTo>
                  <a:cubicBezTo>
                    <a:pt x="73355" y="16168"/>
                    <a:pt x="73355" y="16168"/>
                    <a:pt x="73355" y="16168"/>
                  </a:cubicBezTo>
                  <a:cubicBezTo>
                    <a:pt x="80332" y="16168"/>
                    <a:pt x="80332" y="16168"/>
                    <a:pt x="80332" y="16168"/>
                  </a:cubicBezTo>
                  <a:cubicBezTo>
                    <a:pt x="77541" y="12631"/>
                    <a:pt x="77541" y="12631"/>
                    <a:pt x="77541" y="12631"/>
                  </a:cubicBezTo>
                  <a:cubicBezTo>
                    <a:pt x="76146" y="10863"/>
                    <a:pt x="74750" y="8842"/>
                    <a:pt x="74750" y="7073"/>
                  </a:cubicBezTo>
                  <a:cubicBezTo>
                    <a:pt x="74750" y="3536"/>
                    <a:pt x="77541" y="0"/>
                    <a:pt x="80332" y="0"/>
                  </a:cubicBezTo>
                  <a:cubicBezTo>
                    <a:pt x="81727" y="0"/>
                    <a:pt x="83122" y="0"/>
                    <a:pt x="84518" y="1768"/>
                  </a:cubicBezTo>
                  <a:cubicBezTo>
                    <a:pt x="97275" y="19705"/>
                    <a:pt x="97275" y="19705"/>
                    <a:pt x="97275" y="19705"/>
                  </a:cubicBezTo>
                  <a:cubicBezTo>
                    <a:pt x="98671" y="19705"/>
                    <a:pt x="100066" y="21473"/>
                    <a:pt x="100066" y="23242"/>
                  </a:cubicBezTo>
                  <a:cubicBezTo>
                    <a:pt x="100066" y="25010"/>
                    <a:pt x="98671" y="26778"/>
                    <a:pt x="97275" y="28547"/>
                  </a:cubicBezTo>
                  <a:lnTo>
                    <a:pt x="84518" y="44715"/>
                  </a:lnTo>
                  <a:close/>
                </a:path>
              </a:pathLst>
            </a:custGeom>
            <a:solidFill>
              <a:srgbClr val="AAC0E6"/>
            </a:solidFill>
            <a:ln>
              <a:noFill/>
            </a:ln>
          </p:spPr>
          <p:txBody>
            <a:bodyPr lIns="45713" tIns="22851" rIns="45713" bIns="22851" anchor="ctr" anchorCtr="0">
              <a:noAutofit/>
            </a:bodyPr>
            <a:lstStyle/>
            <a:p>
              <a:endParaRPr sz="135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54" name="Rectangle 21"/>
          <p:cNvSpPr/>
          <p:nvPr/>
        </p:nvSpPr>
        <p:spPr>
          <a:xfrm>
            <a:off x="4569448" y="1659396"/>
            <a:ext cx="42131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spc="2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Lato Black" panose="020F0502020204030203" pitchFamily="34" charset="0"/>
              </a:rPr>
              <a:t>1. </a:t>
            </a:r>
            <a:r>
              <a:rPr lang="ko-KR" altLang="en-US" sz="2800" spc="2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Lato Black" panose="020F0502020204030203" pitchFamily="34" charset="0"/>
              </a:rPr>
              <a:t>프로젝트 소개</a:t>
            </a:r>
            <a:endParaRPr lang="id-ID" sz="2800" spc="20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Lato Black" panose="020F0502020204030203" pitchFamily="34" charset="0"/>
            </a:endParaRPr>
          </a:p>
        </p:txBody>
      </p:sp>
      <p:sp>
        <p:nvSpPr>
          <p:cNvPr id="60" name="Rectangle 21"/>
          <p:cNvSpPr/>
          <p:nvPr/>
        </p:nvSpPr>
        <p:spPr>
          <a:xfrm>
            <a:off x="4602132" y="2834398"/>
            <a:ext cx="42131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 Bold" panose="020B0600000101010101" pitchFamily="50" charset="-127"/>
                <a:cs typeface="Lato Black" panose="020F0502020204030203" pitchFamily="34" charset="0"/>
              </a:rPr>
              <a:t>2. </a:t>
            </a:r>
            <a:r>
              <a:rPr lang="ko-KR" altLang="en-US" sz="28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 Bold" panose="020B0600000101010101" pitchFamily="50" charset="-127"/>
                <a:cs typeface="Lato Black" panose="020F0502020204030203" pitchFamily="34" charset="0"/>
              </a:rPr>
              <a:t>개발 환경 및 툴</a:t>
            </a:r>
            <a:endParaRPr lang="id-ID" sz="2800" b="1" spc="20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Lato Black" panose="020F0502020204030203" pitchFamily="34" charset="0"/>
            </a:endParaRPr>
          </a:p>
        </p:txBody>
      </p:sp>
      <p:sp>
        <p:nvSpPr>
          <p:cNvPr id="62" name="Rectangle 21"/>
          <p:cNvSpPr/>
          <p:nvPr/>
        </p:nvSpPr>
        <p:spPr>
          <a:xfrm>
            <a:off x="4634816" y="4028451"/>
            <a:ext cx="42131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>
                <a:solidFill>
                  <a:schemeClr val="bg2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Lato Black" panose="020F0502020204030203" pitchFamily="34" charset="0"/>
              </a:rPr>
              <a:t>3. </a:t>
            </a:r>
            <a:r>
              <a:rPr lang="ko-KR" altLang="en-US" sz="2800" dirty="0">
                <a:solidFill>
                  <a:schemeClr val="bg2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Lato Black" panose="020F0502020204030203" pitchFamily="34" charset="0"/>
              </a:rPr>
              <a:t>프로젝트 구성</a:t>
            </a:r>
            <a:endParaRPr lang="id-ID" sz="2800" b="1" spc="20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Lato Black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4994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그림 31">
            <a:extLst>
              <a:ext uri="{FF2B5EF4-FFF2-40B4-BE49-F238E27FC236}">
                <a16:creationId xmlns="" xmlns:a16="http://schemas.microsoft.com/office/drawing/2014/main" id="{07349756-9A60-46E9-9D1D-58DC23093B4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1568" y="1520600"/>
            <a:ext cx="4859674" cy="2904579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2092012" y="697706"/>
            <a:ext cx="7772400" cy="6453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>
                <a:solidFill>
                  <a:schemeClr val="bg2">
                    <a:lumMod val="1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 </a:t>
            </a:r>
            <a:r>
              <a:rPr lang="ko-KR" altLang="en-US" sz="3200" b="1" dirty="0">
                <a:solidFill>
                  <a:schemeClr val="bg2">
                    <a:lumMod val="1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구성 </a:t>
            </a:r>
            <a:r>
              <a:rPr lang="en-US" altLang="ko-KR" sz="3200" b="1" dirty="0">
                <a:solidFill>
                  <a:schemeClr val="bg2">
                    <a:lumMod val="1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– </a:t>
            </a:r>
            <a:r>
              <a:rPr lang="ko-KR" altLang="en-US" sz="3200" b="1" dirty="0">
                <a:solidFill>
                  <a:schemeClr val="bg2">
                    <a:lumMod val="1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관리자페이지</a:t>
            </a:r>
            <a:endParaRPr lang="en-US" sz="3200" b="1" dirty="0">
              <a:solidFill>
                <a:schemeClr val="bg2">
                  <a:lumMod val="1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9" name="Straight Connector 41"/>
          <p:cNvCxnSpPr/>
          <p:nvPr/>
        </p:nvCxnSpPr>
        <p:spPr>
          <a:xfrm>
            <a:off x="942975" y="1466848"/>
            <a:ext cx="10239375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 73"/>
          <p:cNvGrpSpPr/>
          <p:nvPr/>
        </p:nvGrpSpPr>
        <p:grpSpPr>
          <a:xfrm>
            <a:off x="2290119" y="791765"/>
            <a:ext cx="7479957" cy="457200"/>
            <a:chOff x="3429000" y="526256"/>
            <a:chExt cx="3293102" cy="457200"/>
          </a:xfrm>
        </p:grpSpPr>
        <p:pic>
          <p:nvPicPr>
            <p:cNvPr id="36" name="Picture 44" descr="03_Braket_Single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29000" y="526256"/>
              <a:ext cx="60532" cy="457200"/>
            </a:xfrm>
            <a:prstGeom prst="rect">
              <a:avLst/>
            </a:prstGeom>
          </p:spPr>
        </p:pic>
        <p:pic>
          <p:nvPicPr>
            <p:cNvPr id="37" name="Picture 45" descr="03_Braket_Single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6661570" y="526256"/>
              <a:ext cx="60532" cy="457200"/>
            </a:xfrm>
            <a:prstGeom prst="rect">
              <a:avLst/>
            </a:prstGeom>
          </p:spPr>
        </p:pic>
      </p:grp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94A8EC34-90CC-4C18-9D94-765F1AE81DE9}"/>
              </a:ext>
            </a:extLst>
          </p:cNvPr>
          <p:cNvSpPr txBox="1"/>
          <p:nvPr/>
        </p:nvSpPr>
        <p:spPr>
          <a:xfrm>
            <a:off x="523962" y="1604004"/>
            <a:ext cx="28296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  <a:ea typeface="나눔스퀘어" panose="020B0600000101010101"/>
              </a:rPr>
              <a:t>* </a:t>
            </a:r>
            <a:r>
              <a:rPr lang="ko-KR" altLang="en-US" sz="1200" dirty="0">
                <a:solidFill>
                  <a:srgbClr val="FF0000"/>
                </a:solidFill>
                <a:ea typeface="나눔스퀘어" panose="020B0600000101010101"/>
              </a:rPr>
              <a:t>도서관리 </a:t>
            </a:r>
            <a:r>
              <a:rPr lang="en-US" altLang="ko-KR" sz="1200" dirty="0">
                <a:ea typeface="나눔스퀘어" panose="020B0600000101010101"/>
              </a:rPr>
              <a:t>(DB</a:t>
            </a:r>
            <a:r>
              <a:rPr lang="ko-KR" altLang="en-US" sz="1200" dirty="0">
                <a:ea typeface="나눔스퀘어" panose="020B0600000101010101"/>
              </a:rPr>
              <a:t>연동</a:t>
            </a:r>
            <a:r>
              <a:rPr lang="en-US" altLang="ko-KR" sz="1200" dirty="0">
                <a:ea typeface="나눔스퀘어" panose="020B0600000101010101"/>
              </a:rPr>
              <a:t>, </a:t>
            </a:r>
            <a:r>
              <a:rPr lang="ko-KR" altLang="en-US" sz="1200" dirty="0">
                <a:ea typeface="나눔스퀘어" panose="020B0600000101010101"/>
              </a:rPr>
              <a:t>버튼이벤트</a:t>
            </a:r>
            <a:r>
              <a:rPr lang="en-US" altLang="ko-KR" sz="1200" dirty="0">
                <a:ea typeface="나눔스퀘어" panose="020B0600000101010101"/>
              </a:rPr>
              <a:t>, </a:t>
            </a:r>
            <a:r>
              <a:rPr lang="ko-KR" altLang="en-US" sz="1200" dirty="0">
                <a:ea typeface="나눔스퀘어" panose="020B0600000101010101"/>
              </a:rPr>
              <a:t>검색</a:t>
            </a:r>
            <a:r>
              <a:rPr lang="en-US" altLang="ko-KR" sz="1200" dirty="0">
                <a:ea typeface="나눔스퀘어" panose="020B0600000101010101"/>
              </a:rPr>
              <a:t>)</a:t>
            </a:r>
            <a:endParaRPr lang="ko-KR" altLang="en-US" sz="1200" dirty="0">
              <a:ea typeface="나눔스퀘어" panose="020B0600000101010101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D73BC064-8EF5-4D97-A57E-A26988CE81F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256" y="1962152"/>
            <a:ext cx="5100516" cy="4198117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="" xmlns:a16="http://schemas.microsoft.com/office/drawing/2014/main" id="{0B3B04EF-9655-48C6-B7F2-99AD687FACFE}"/>
              </a:ext>
            </a:extLst>
          </p:cNvPr>
          <p:cNvSpPr/>
          <p:nvPr/>
        </p:nvSpPr>
        <p:spPr>
          <a:xfrm>
            <a:off x="3573648" y="2926080"/>
            <a:ext cx="1607952" cy="323418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="" xmlns:a16="http://schemas.microsoft.com/office/drawing/2014/main" id="{D31BAB4B-CCF5-4529-86DB-00049C6BCCAE}"/>
              </a:ext>
            </a:extLst>
          </p:cNvPr>
          <p:cNvCxnSpPr>
            <a:cxnSpLocks/>
          </p:cNvCxnSpPr>
          <p:nvPr/>
        </p:nvCxnSpPr>
        <p:spPr>
          <a:xfrm>
            <a:off x="5181600" y="4994912"/>
            <a:ext cx="1440914" cy="17144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7EB99CB4-E984-4021-B94B-12666D192E5F}"/>
              </a:ext>
            </a:extLst>
          </p:cNvPr>
          <p:cNvSpPr txBox="1"/>
          <p:nvPr/>
        </p:nvSpPr>
        <p:spPr>
          <a:xfrm>
            <a:off x="5232390" y="5247509"/>
            <a:ext cx="1390124" cy="67813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rgbClr val="FF0000"/>
                </a:solidFill>
              </a:rPr>
              <a:t>상태 버튼을 누르면  </a:t>
            </a:r>
            <a:endParaRPr lang="en-US" altLang="ko-KR" sz="1000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rgbClr val="FF0000"/>
                </a:solidFill>
              </a:rPr>
              <a:t>각 상태로 변경되며 </a:t>
            </a:r>
            <a:endParaRPr lang="en-US" altLang="ko-KR" sz="1000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rgbClr val="FF0000"/>
                </a:solidFill>
              </a:rPr>
              <a:t>버튼의 색도 변경됨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="" xmlns:a16="http://schemas.microsoft.com/office/drawing/2014/main" id="{7BC43C4A-F644-4A7E-9E3D-368FF40301F6}"/>
              </a:ext>
            </a:extLst>
          </p:cNvPr>
          <p:cNvSpPr/>
          <p:nvPr/>
        </p:nvSpPr>
        <p:spPr>
          <a:xfrm>
            <a:off x="998220" y="2446020"/>
            <a:ext cx="4234170" cy="38719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="" xmlns:a16="http://schemas.microsoft.com/office/drawing/2014/main" id="{96AC43C0-EF95-44A8-9335-4D983456FC72}"/>
              </a:ext>
            </a:extLst>
          </p:cNvPr>
          <p:cNvCxnSpPr>
            <a:cxnSpLocks/>
          </p:cNvCxnSpPr>
          <p:nvPr/>
        </p:nvCxnSpPr>
        <p:spPr>
          <a:xfrm>
            <a:off x="5207000" y="2624667"/>
            <a:ext cx="1443920" cy="9072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="" xmlns:a16="http://schemas.microsoft.com/office/drawing/2014/main" id="{F9F2AFCE-378B-4749-9DDD-EEE36FA9B212}"/>
              </a:ext>
            </a:extLst>
          </p:cNvPr>
          <p:cNvSpPr/>
          <p:nvPr/>
        </p:nvSpPr>
        <p:spPr>
          <a:xfrm>
            <a:off x="6736644" y="2508574"/>
            <a:ext cx="710476" cy="34742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="" xmlns:a16="http://schemas.microsoft.com/office/drawing/2014/main" id="{5A2FC352-4B0C-4DD8-B64B-2219B609AE66}"/>
              </a:ext>
            </a:extLst>
          </p:cNvPr>
          <p:cNvSpPr/>
          <p:nvPr/>
        </p:nvSpPr>
        <p:spPr>
          <a:xfrm>
            <a:off x="6736644" y="2894097"/>
            <a:ext cx="3977076" cy="7174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6EC6A1F8-BDBF-4DAE-88CE-DB44FFE33EC6}"/>
              </a:ext>
            </a:extLst>
          </p:cNvPr>
          <p:cNvSpPr txBox="1"/>
          <p:nvPr/>
        </p:nvSpPr>
        <p:spPr>
          <a:xfrm>
            <a:off x="7466141" y="2552973"/>
            <a:ext cx="24160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rgbClr val="FF0000"/>
                </a:solidFill>
              </a:rPr>
              <a:t>검색된 단어가 포함된 도서목록만 보임</a:t>
            </a:r>
          </a:p>
        </p:txBody>
      </p:sp>
      <p:pic>
        <p:nvPicPr>
          <p:cNvPr id="1027" name="Picture 3" descr="C:\Users\it\Desktop\분실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973380" y="4902197"/>
            <a:ext cx="2435722" cy="1495955"/>
          </a:xfrm>
          <a:prstGeom prst="rect">
            <a:avLst/>
          </a:prstGeom>
          <a:noFill/>
        </p:spPr>
      </p:pic>
      <p:pic>
        <p:nvPicPr>
          <p:cNvPr id="1026" name="Picture 2" descr="C:\Users\it\Desktop\파손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726101" y="3615266"/>
            <a:ext cx="2663919" cy="1612372"/>
          </a:xfrm>
          <a:prstGeom prst="rect">
            <a:avLst/>
          </a:prstGeom>
          <a:noFill/>
        </p:spPr>
      </p:pic>
      <p:pic>
        <p:nvPicPr>
          <p:cNvPr id="16" name="그림 15">
            <a:extLst>
              <a:ext uri="{FF2B5EF4-FFF2-40B4-BE49-F238E27FC236}">
                <a16:creationId xmlns="" xmlns:a16="http://schemas.microsoft.com/office/drawing/2014/main" id="{02F18CDF-0C0A-4E7E-A297-E7E6265CE4D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9649" y="5244513"/>
            <a:ext cx="2428372" cy="718327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="" xmlns:a16="http://schemas.microsoft.com/office/drawing/2014/main" id="{A7217E11-2F4A-427F-BA3B-EC2CC4E04C2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020" y="3975923"/>
            <a:ext cx="2635447" cy="772059"/>
          </a:xfrm>
          <a:prstGeom prst="rect">
            <a:avLst/>
          </a:prstGeom>
        </p:spPr>
      </p:pic>
      <p:pic>
        <p:nvPicPr>
          <p:cNvPr id="1028" name="Picture 4" descr="C:\Users\it\Desktop\대여가능.JP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8777288" y="3860799"/>
            <a:ext cx="2372109" cy="1485900"/>
          </a:xfrm>
          <a:prstGeom prst="rect">
            <a:avLst/>
          </a:prstGeom>
          <a:noFill/>
        </p:spPr>
      </p:pic>
      <p:pic>
        <p:nvPicPr>
          <p:cNvPr id="10" name="그림 9">
            <a:extLst>
              <a:ext uri="{FF2B5EF4-FFF2-40B4-BE49-F238E27FC236}">
                <a16:creationId xmlns="" xmlns:a16="http://schemas.microsoft.com/office/drawing/2014/main" id="{DA8D8084-C5D8-4EDE-ADEC-717C9F3D4F83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7964" y="3802655"/>
            <a:ext cx="2936452" cy="875101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="" xmlns:a16="http://schemas.microsoft.com/office/drawing/2014/main" id="{5A2FC352-4B0C-4DD8-B64B-2219B609AE66}"/>
              </a:ext>
            </a:extLst>
          </p:cNvPr>
          <p:cNvSpPr/>
          <p:nvPr/>
        </p:nvSpPr>
        <p:spPr>
          <a:xfrm>
            <a:off x="9440333" y="5190066"/>
            <a:ext cx="905934" cy="13546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9563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2092012" y="697706"/>
            <a:ext cx="7772400" cy="6453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>
                <a:solidFill>
                  <a:schemeClr val="bg2">
                    <a:lumMod val="1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 </a:t>
            </a:r>
            <a:r>
              <a:rPr lang="ko-KR" altLang="en-US" sz="3200" b="1" dirty="0">
                <a:solidFill>
                  <a:schemeClr val="bg2">
                    <a:lumMod val="1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구성 </a:t>
            </a:r>
            <a:r>
              <a:rPr lang="en-US" altLang="ko-KR" sz="3200" b="1" dirty="0">
                <a:solidFill>
                  <a:schemeClr val="bg2">
                    <a:lumMod val="1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– </a:t>
            </a:r>
            <a:r>
              <a:rPr lang="ko-KR" altLang="en-US" sz="3200" b="1" dirty="0">
                <a:solidFill>
                  <a:schemeClr val="bg2">
                    <a:lumMod val="1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관리자페이지</a:t>
            </a:r>
            <a:endParaRPr lang="en-US" sz="3200" b="1" dirty="0">
              <a:solidFill>
                <a:schemeClr val="bg2">
                  <a:lumMod val="1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9" name="Straight Connector 41"/>
          <p:cNvCxnSpPr/>
          <p:nvPr/>
        </p:nvCxnSpPr>
        <p:spPr>
          <a:xfrm>
            <a:off x="920115" y="1466848"/>
            <a:ext cx="10239375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 73"/>
          <p:cNvGrpSpPr/>
          <p:nvPr/>
        </p:nvGrpSpPr>
        <p:grpSpPr>
          <a:xfrm>
            <a:off x="2290119" y="791765"/>
            <a:ext cx="7479957" cy="457200"/>
            <a:chOff x="3429000" y="526256"/>
            <a:chExt cx="3293102" cy="457200"/>
          </a:xfrm>
        </p:grpSpPr>
        <p:pic>
          <p:nvPicPr>
            <p:cNvPr id="36" name="Picture 44" descr="03_Braket_Single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29000" y="526256"/>
              <a:ext cx="60532" cy="457200"/>
            </a:xfrm>
            <a:prstGeom prst="rect">
              <a:avLst/>
            </a:prstGeom>
          </p:spPr>
        </p:pic>
        <p:pic>
          <p:nvPicPr>
            <p:cNvPr id="37" name="Picture 45" descr="03_Braket_Single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6661570" y="526256"/>
              <a:ext cx="60532" cy="457200"/>
            </a:xfrm>
            <a:prstGeom prst="rect">
              <a:avLst/>
            </a:prstGeom>
          </p:spPr>
        </p:pic>
      </p:grp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94A8EC34-90CC-4C18-9D94-765F1AE81DE9}"/>
              </a:ext>
            </a:extLst>
          </p:cNvPr>
          <p:cNvSpPr txBox="1"/>
          <p:nvPr/>
        </p:nvSpPr>
        <p:spPr>
          <a:xfrm>
            <a:off x="523962" y="1596384"/>
            <a:ext cx="25426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  <a:ea typeface="나눔스퀘어" panose="020B0600000101010101"/>
              </a:rPr>
              <a:t>* </a:t>
            </a:r>
            <a:r>
              <a:rPr lang="ko-KR" altLang="en-US" sz="1200" dirty="0">
                <a:solidFill>
                  <a:srgbClr val="FF0000"/>
                </a:solidFill>
                <a:ea typeface="나눔스퀘어" panose="020B0600000101010101"/>
              </a:rPr>
              <a:t>도서 추가 </a:t>
            </a:r>
            <a:r>
              <a:rPr lang="en-US" altLang="ko-KR" sz="1200" dirty="0">
                <a:ea typeface="나눔스퀘어" panose="020B0600000101010101"/>
              </a:rPr>
              <a:t>(DB</a:t>
            </a:r>
            <a:r>
              <a:rPr lang="ko-KR" altLang="en-US" sz="1200" dirty="0">
                <a:ea typeface="나눔스퀘어" panose="020B0600000101010101"/>
              </a:rPr>
              <a:t>연동</a:t>
            </a:r>
            <a:r>
              <a:rPr lang="en-US" altLang="ko-KR" sz="1200" dirty="0">
                <a:ea typeface="나눔스퀘어" panose="020B0600000101010101"/>
              </a:rPr>
              <a:t>,</a:t>
            </a:r>
            <a:r>
              <a:rPr lang="ko-KR" altLang="en-US" sz="1200" dirty="0">
                <a:ea typeface="나눔스퀘어" panose="020B0600000101010101"/>
              </a:rPr>
              <a:t> 파일 업로드</a:t>
            </a:r>
            <a:r>
              <a:rPr lang="en-US" altLang="ko-KR" sz="1200" dirty="0">
                <a:ea typeface="나눔스퀘어" panose="020B0600000101010101"/>
              </a:rPr>
              <a:t>)</a:t>
            </a:r>
            <a:endParaRPr lang="ko-KR" altLang="en-US" sz="1200" dirty="0">
              <a:ea typeface="나눔스퀘어" panose="020B0600000101010101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00BF15AB-CA79-4C0F-A33E-EF42AC5624C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2" y="1926723"/>
            <a:ext cx="5047972" cy="443483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AE549DFE-C159-4E20-83FD-367140E038E4}"/>
              </a:ext>
            </a:extLst>
          </p:cNvPr>
          <p:cNvSpPr txBox="1"/>
          <p:nvPr/>
        </p:nvSpPr>
        <p:spPr>
          <a:xfrm>
            <a:off x="5655940" y="1596384"/>
            <a:ext cx="44983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  <a:ea typeface="나눔스퀘어" panose="020B0600000101010101"/>
              </a:rPr>
              <a:t>* </a:t>
            </a:r>
            <a:r>
              <a:rPr lang="ko-KR" altLang="en-US" sz="1200" dirty="0">
                <a:solidFill>
                  <a:srgbClr val="FF0000"/>
                </a:solidFill>
                <a:ea typeface="나눔스퀘어" panose="020B0600000101010101"/>
              </a:rPr>
              <a:t>확인사항 </a:t>
            </a:r>
            <a:r>
              <a:rPr lang="en-US" altLang="ko-KR" sz="1200" dirty="0">
                <a:ea typeface="나눔스퀘어" panose="020B0600000101010101"/>
              </a:rPr>
              <a:t>(DB</a:t>
            </a:r>
            <a:r>
              <a:rPr lang="ko-KR" altLang="en-US" sz="1200" dirty="0">
                <a:ea typeface="나눔스퀘어" panose="020B0600000101010101"/>
              </a:rPr>
              <a:t>연동</a:t>
            </a:r>
            <a:r>
              <a:rPr lang="en-US" altLang="ko-KR" sz="1200" dirty="0">
                <a:ea typeface="나눔스퀘어" panose="020B0600000101010101"/>
              </a:rPr>
              <a:t>,</a:t>
            </a:r>
            <a:r>
              <a:rPr lang="ko-KR" altLang="en-US" sz="1200" dirty="0">
                <a:ea typeface="나눔스퀘어" panose="020B0600000101010101"/>
              </a:rPr>
              <a:t> 요청게시판에 댓글이 달리지 않은 게시글</a:t>
            </a:r>
            <a:r>
              <a:rPr lang="en-US" altLang="ko-KR" sz="1200" dirty="0">
                <a:ea typeface="나눔스퀘어" panose="020B0600000101010101"/>
              </a:rPr>
              <a:t>)</a:t>
            </a:r>
            <a:endParaRPr lang="ko-KR" altLang="en-US" sz="1200" dirty="0">
              <a:ea typeface="나눔스퀘어" panose="020B0600000101010101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4A71FA97-3BB5-467D-8A76-097E1AF89F19}"/>
              </a:ext>
            </a:extLst>
          </p:cNvPr>
          <p:cNvSpPr/>
          <p:nvPr/>
        </p:nvSpPr>
        <p:spPr>
          <a:xfrm>
            <a:off x="1592580" y="2834640"/>
            <a:ext cx="2915626" cy="34137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C:\Users\it\Desktop\답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619750" y="1924050"/>
            <a:ext cx="6005443" cy="3171824"/>
          </a:xfrm>
          <a:prstGeom prst="rect">
            <a:avLst/>
          </a:prstGeom>
          <a:noFill/>
        </p:spPr>
      </p:pic>
      <p:sp>
        <p:nvSpPr>
          <p:cNvPr id="14" name="직사각형 13"/>
          <p:cNvSpPr/>
          <p:nvPr/>
        </p:nvSpPr>
        <p:spPr>
          <a:xfrm>
            <a:off x="6934200" y="2895600"/>
            <a:ext cx="3409950" cy="20383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7877175" y="4991100"/>
            <a:ext cx="3381054" cy="6106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smtClean="0">
                <a:solidFill>
                  <a:srgbClr val="FF0000"/>
                </a:solidFill>
                <a:ea typeface="나눔스퀘어 Bold"/>
              </a:rPr>
              <a:t>요청게시판 </a:t>
            </a:r>
            <a:r>
              <a:rPr lang="ko-KR" altLang="en-US" sz="1200" dirty="0" err="1" smtClean="0">
                <a:solidFill>
                  <a:srgbClr val="FF0000"/>
                </a:solidFill>
                <a:ea typeface="나눔스퀘어 Bold"/>
              </a:rPr>
              <a:t>댓글이</a:t>
            </a:r>
            <a:r>
              <a:rPr lang="en-US" altLang="ko-KR" sz="1200" dirty="0" smtClean="0">
                <a:solidFill>
                  <a:srgbClr val="FF0000"/>
                </a:solidFill>
                <a:ea typeface="나눔스퀘어 Bold"/>
              </a:rPr>
              <a:t> </a:t>
            </a:r>
            <a:r>
              <a:rPr lang="ko-KR" altLang="en-US" sz="1200" dirty="0" smtClean="0">
                <a:solidFill>
                  <a:srgbClr val="FF0000"/>
                </a:solidFill>
                <a:ea typeface="나눔스퀘어 Bold"/>
              </a:rPr>
              <a:t>달리지 않은 </a:t>
            </a:r>
            <a:r>
              <a:rPr lang="ko-KR" altLang="en-US" sz="1200" dirty="0" err="1" smtClean="0">
                <a:solidFill>
                  <a:srgbClr val="FF0000"/>
                </a:solidFill>
                <a:ea typeface="나눔스퀘어 Bold"/>
              </a:rPr>
              <a:t>게시글</a:t>
            </a:r>
            <a:r>
              <a:rPr lang="ko-KR" altLang="en-US" sz="1200" dirty="0" smtClean="0">
                <a:solidFill>
                  <a:srgbClr val="FF0000"/>
                </a:solidFill>
                <a:ea typeface="나눔스퀘어 Bold"/>
              </a:rPr>
              <a:t> 불러옴</a:t>
            </a:r>
            <a:endParaRPr lang="en-US" altLang="ko-KR" sz="1200" dirty="0" smtClean="0">
              <a:solidFill>
                <a:srgbClr val="FF0000"/>
              </a:solidFill>
              <a:ea typeface="나눔스퀘어 Bold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 err="1" smtClean="0">
                <a:solidFill>
                  <a:srgbClr val="FF0000"/>
                </a:solidFill>
                <a:ea typeface="나눔스퀘어 Bold"/>
              </a:rPr>
              <a:t>댓글을</a:t>
            </a:r>
            <a:r>
              <a:rPr lang="ko-KR" altLang="en-US" sz="1200" dirty="0" smtClean="0">
                <a:solidFill>
                  <a:srgbClr val="FF0000"/>
                </a:solidFill>
                <a:ea typeface="나눔스퀘어 Bold"/>
              </a:rPr>
              <a:t> 바로 달 </a:t>
            </a:r>
            <a:r>
              <a:rPr lang="ko-KR" altLang="en-US" sz="1200" dirty="0" err="1" smtClean="0">
                <a:solidFill>
                  <a:srgbClr val="FF0000"/>
                </a:solidFill>
                <a:ea typeface="나눔스퀘어 Bold"/>
              </a:rPr>
              <a:t>수있음</a:t>
            </a:r>
            <a:endParaRPr lang="ko-KR" altLang="en-US" sz="1200" dirty="0">
              <a:solidFill>
                <a:srgbClr val="FF0000"/>
              </a:solidFill>
              <a:ea typeface="나눔스퀘어 Bold"/>
            </a:endParaRPr>
          </a:p>
        </p:txBody>
      </p:sp>
    </p:spTree>
    <p:extLst>
      <p:ext uri="{BB962C8B-B14F-4D97-AF65-F5344CB8AC3E}">
        <p14:creationId xmlns:p14="http://schemas.microsoft.com/office/powerpoint/2010/main" val="1826202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C:\Users\it\Desktop\zzzz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0" y="2008536"/>
            <a:ext cx="5457825" cy="1991963"/>
          </a:xfrm>
          <a:prstGeom prst="rect">
            <a:avLst/>
          </a:prstGeom>
          <a:noFill/>
        </p:spPr>
      </p:pic>
      <p:pic>
        <p:nvPicPr>
          <p:cNvPr id="2050" name="Picture 2" descr="C:\Users\it\Desktop\dz.PNG"/>
          <p:cNvPicPr>
            <a:picLocks noChangeAspect="1" noChangeArrowheads="1"/>
          </p:cNvPicPr>
          <p:nvPr/>
        </p:nvPicPr>
        <p:blipFill>
          <a:blip r:embed="rId3" cstate="print"/>
          <a:srcRect r="11366"/>
          <a:stretch>
            <a:fillRect/>
          </a:stretch>
        </p:blipFill>
        <p:spPr bwMode="auto">
          <a:xfrm>
            <a:off x="509588" y="1885949"/>
            <a:ext cx="5506812" cy="3981451"/>
          </a:xfrm>
          <a:prstGeom prst="rect">
            <a:avLst/>
          </a:prstGeom>
          <a:noFill/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2092012" y="697706"/>
            <a:ext cx="7772400" cy="6453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>
                <a:solidFill>
                  <a:schemeClr val="bg2">
                    <a:lumMod val="1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 </a:t>
            </a:r>
            <a:r>
              <a:rPr lang="ko-KR" altLang="en-US" sz="3200" b="1" dirty="0">
                <a:solidFill>
                  <a:schemeClr val="bg2">
                    <a:lumMod val="1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구성 </a:t>
            </a:r>
            <a:r>
              <a:rPr lang="en-US" altLang="ko-KR" sz="3200" b="1" dirty="0">
                <a:solidFill>
                  <a:schemeClr val="bg2">
                    <a:lumMod val="1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– </a:t>
            </a:r>
            <a:r>
              <a:rPr lang="ko-KR" altLang="en-US" sz="3200" b="1" dirty="0">
                <a:solidFill>
                  <a:schemeClr val="bg2">
                    <a:lumMod val="1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관리자페이지</a:t>
            </a:r>
            <a:endParaRPr lang="en-US" sz="3200" b="1" dirty="0">
              <a:solidFill>
                <a:schemeClr val="bg2">
                  <a:lumMod val="1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9" name="Straight Connector 41"/>
          <p:cNvCxnSpPr/>
          <p:nvPr/>
        </p:nvCxnSpPr>
        <p:spPr>
          <a:xfrm>
            <a:off x="942975" y="1466848"/>
            <a:ext cx="10239375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 73"/>
          <p:cNvGrpSpPr/>
          <p:nvPr/>
        </p:nvGrpSpPr>
        <p:grpSpPr>
          <a:xfrm>
            <a:off x="2290119" y="791765"/>
            <a:ext cx="7479957" cy="457200"/>
            <a:chOff x="3429000" y="526256"/>
            <a:chExt cx="3293102" cy="457200"/>
          </a:xfrm>
        </p:grpSpPr>
        <p:pic>
          <p:nvPicPr>
            <p:cNvPr id="36" name="Picture 44" descr="03_Braket_Single.pn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29000" y="526256"/>
              <a:ext cx="60532" cy="457200"/>
            </a:xfrm>
            <a:prstGeom prst="rect">
              <a:avLst/>
            </a:prstGeom>
          </p:spPr>
        </p:pic>
        <p:pic>
          <p:nvPicPr>
            <p:cNvPr id="37" name="Picture 45" descr="03_Braket_Single.pn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6661570" y="526256"/>
              <a:ext cx="60532" cy="457200"/>
            </a:xfrm>
            <a:prstGeom prst="rect">
              <a:avLst/>
            </a:prstGeom>
          </p:spPr>
        </p:pic>
      </p:grp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94A8EC34-90CC-4C18-9D94-765F1AE81DE9}"/>
              </a:ext>
            </a:extLst>
          </p:cNvPr>
          <p:cNvSpPr txBox="1"/>
          <p:nvPr/>
        </p:nvSpPr>
        <p:spPr>
          <a:xfrm>
            <a:off x="523962" y="1604004"/>
            <a:ext cx="16450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  <a:ea typeface="나눔스퀘어" panose="020B0600000101010101"/>
              </a:rPr>
              <a:t>* </a:t>
            </a:r>
            <a:r>
              <a:rPr lang="ko-KR" altLang="en-US" sz="1200" dirty="0" smtClean="0">
                <a:solidFill>
                  <a:srgbClr val="FF0000"/>
                </a:solidFill>
                <a:ea typeface="나눔스퀘어" panose="020B0600000101010101"/>
              </a:rPr>
              <a:t>대여 중인 목록관리</a:t>
            </a:r>
            <a:endParaRPr lang="ko-KR" altLang="en-US" sz="1200" dirty="0">
              <a:solidFill>
                <a:srgbClr val="FF0000"/>
              </a:solidFill>
              <a:ea typeface="나눔스퀘어" panose="020B0600000101010101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="" xmlns:a16="http://schemas.microsoft.com/office/drawing/2014/main" id="{ABF0993C-88B5-4234-84E9-33A3C848F925}"/>
              </a:ext>
            </a:extLst>
          </p:cNvPr>
          <p:cNvSpPr/>
          <p:nvPr/>
        </p:nvSpPr>
        <p:spPr>
          <a:xfrm>
            <a:off x="1272540" y="2948201"/>
            <a:ext cx="4234170" cy="38719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="" xmlns:a16="http://schemas.microsoft.com/office/drawing/2014/main" id="{C4B62AE5-B328-415A-AB4A-85A3BB6E3123}"/>
              </a:ext>
            </a:extLst>
          </p:cNvPr>
          <p:cNvSpPr/>
          <p:nvPr/>
        </p:nvSpPr>
        <p:spPr>
          <a:xfrm>
            <a:off x="5593079" y="3343275"/>
            <a:ext cx="274321" cy="18447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DA13DDE2-E2A0-4D3B-85C7-75F3EB9D33B4}"/>
              </a:ext>
            </a:extLst>
          </p:cNvPr>
          <p:cNvSpPr txBox="1"/>
          <p:nvPr/>
        </p:nvSpPr>
        <p:spPr>
          <a:xfrm>
            <a:off x="7795260" y="2624850"/>
            <a:ext cx="24160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rgbClr val="FF0000"/>
                </a:solidFill>
              </a:rPr>
              <a:t>검색된 단어가 포함된 도서목록만 보임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="" xmlns:a16="http://schemas.microsoft.com/office/drawing/2014/main" id="{102726CB-3A51-41A5-96DB-4545602A034C}"/>
              </a:ext>
            </a:extLst>
          </p:cNvPr>
          <p:cNvSpPr/>
          <p:nvPr/>
        </p:nvSpPr>
        <p:spPr>
          <a:xfrm>
            <a:off x="6557079" y="2677474"/>
            <a:ext cx="1238181" cy="38719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="" xmlns:a16="http://schemas.microsoft.com/office/drawing/2014/main" id="{46437C54-8AA4-4F17-8E68-F72DA332369A}"/>
              </a:ext>
            </a:extLst>
          </p:cNvPr>
          <p:cNvSpPr/>
          <p:nvPr/>
        </p:nvSpPr>
        <p:spPr>
          <a:xfrm>
            <a:off x="6558362" y="3132265"/>
            <a:ext cx="4681138" cy="8206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F125E58E-4F98-4AF0-886C-8D92AE1E803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1361" y="4958347"/>
            <a:ext cx="2898446" cy="86568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="" xmlns:a16="http://schemas.microsoft.com/office/drawing/2014/main" id="{31BDA81A-C6EE-4CE8-979B-6FDDAD85A5C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2854" y="5175803"/>
            <a:ext cx="2578068" cy="756233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="" xmlns:a16="http://schemas.microsoft.com/office/drawing/2014/main" id="{C4FE1421-A0A5-4A3C-A4CD-43AE4D930C1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1870" y="4211872"/>
            <a:ext cx="2593284" cy="764760"/>
          </a:xfrm>
          <a:prstGeom prst="rect">
            <a:avLst/>
          </a:prstGeom>
        </p:spPr>
      </p:pic>
      <p:cxnSp>
        <p:nvCxnSpPr>
          <p:cNvPr id="20" name="직선 화살표 연결선 19">
            <a:extLst>
              <a:ext uri="{FF2B5EF4-FFF2-40B4-BE49-F238E27FC236}">
                <a16:creationId xmlns="" xmlns:a16="http://schemas.microsoft.com/office/drawing/2014/main" id="{3BD554E2-1EE5-44EA-92CC-E55CF3180D0B}"/>
              </a:ext>
            </a:extLst>
          </p:cNvPr>
          <p:cNvCxnSpPr/>
          <p:nvPr/>
        </p:nvCxnSpPr>
        <p:spPr>
          <a:xfrm>
            <a:off x="5876925" y="4629150"/>
            <a:ext cx="634365" cy="39624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36B13063-A6BA-41E6-9869-68BE6794FDFF}"/>
              </a:ext>
            </a:extLst>
          </p:cNvPr>
          <p:cNvSpPr txBox="1"/>
          <p:nvPr/>
        </p:nvSpPr>
        <p:spPr>
          <a:xfrm>
            <a:off x="9915570" y="4244105"/>
            <a:ext cx="130035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rgbClr val="FF0000"/>
                </a:solidFill>
              </a:rPr>
              <a:t>확인버튼 눌렀을 때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C96DC06D-3EEF-4378-9E99-2F9B5A7257D9}"/>
              </a:ext>
            </a:extLst>
          </p:cNvPr>
          <p:cNvSpPr txBox="1"/>
          <p:nvPr/>
        </p:nvSpPr>
        <p:spPr>
          <a:xfrm>
            <a:off x="9991770" y="5227955"/>
            <a:ext cx="130035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rgbClr val="FF0000"/>
                </a:solidFill>
              </a:rPr>
              <a:t>취소버튼 눌렀을 때</a:t>
            </a:r>
          </a:p>
        </p:txBody>
      </p:sp>
    </p:spTree>
    <p:extLst>
      <p:ext uri="{BB962C8B-B14F-4D97-AF65-F5344CB8AC3E}">
        <p14:creationId xmlns:p14="http://schemas.microsoft.com/office/powerpoint/2010/main" val="2002269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2092012" y="697706"/>
            <a:ext cx="7772400" cy="6453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>
                <a:solidFill>
                  <a:schemeClr val="bg2">
                    <a:lumMod val="1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r>
              <a:rPr lang="en-US" sz="3200" b="1" dirty="0" smtClean="0">
                <a:solidFill>
                  <a:schemeClr val="bg2">
                    <a:lumMod val="1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  <a:r>
              <a:rPr lang="ko-KR" altLang="en-US" sz="3200" b="1" dirty="0" smtClean="0">
                <a:solidFill>
                  <a:schemeClr val="bg2">
                    <a:lumMod val="1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구성 </a:t>
            </a:r>
            <a:r>
              <a:rPr lang="en-US" altLang="ko-KR" sz="3200" b="1" dirty="0" smtClean="0">
                <a:solidFill>
                  <a:schemeClr val="bg2">
                    <a:lumMod val="1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– </a:t>
            </a:r>
            <a:r>
              <a:rPr lang="ko-KR" altLang="en-US" sz="3200" b="1" dirty="0" smtClean="0">
                <a:solidFill>
                  <a:schemeClr val="bg2">
                    <a:lumMod val="1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도서반납 </a:t>
            </a:r>
            <a:r>
              <a:rPr lang="ko-KR" altLang="en-US" sz="3200" b="1" dirty="0" err="1" smtClean="0">
                <a:solidFill>
                  <a:schemeClr val="bg2">
                    <a:lumMod val="1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이메일</a:t>
            </a:r>
            <a:r>
              <a:rPr lang="ko-KR" altLang="en-US" sz="3200" b="1" dirty="0" smtClean="0">
                <a:solidFill>
                  <a:schemeClr val="bg2">
                    <a:lumMod val="1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endParaRPr lang="en-US" sz="3200" b="1" dirty="0">
              <a:solidFill>
                <a:schemeClr val="bg2">
                  <a:lumMod val="1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9" name="Straight Connector 41"/>
          <p:cNvCxnSpPr/>
          <p:nvPr/>
        </p:nvCxnSpPr>
        <p:spPr>
          <a:xfrm>
            <a:off x="942975" y="1466848"/>
            <a:ext cx="10239375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25258" y="1558379"/>
            <a:ext cx="25875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rgbClr val="FF0000"/>
                </a:solidFill>
                <a:ea typeface="나눔스퀘어" panose="020B0600000101010101"/>
              </a:rPr>
              <a:t>* </a:t>
            </a:r>
            <a:r>
              <a:rPr lang="ko-KR" altLang="en-US" sz="1200" dirty="0" err="1" smtClean="0">
                <a:solidFill>
                  <a:srgbClr val="FF0000"/>
                </a:solidFill>
                <a:ea typeface="나눔스퀘어" panose="020B0600000101010101"/>
              </a:rPr>
              <a:t>이메일</a:t>
            </a:r>
            <a:r>
              <a:rPr lang="ko-KR" altLang="en-US" sz="1200" dirty="0" smtClean="0">
                <a:solidFill>
                  <a:srgbClr val="FF0000"/>
                </a:solidFill>
                <a:ea typeface="나눔스퀘어" panose="020B0600000101010101"/>
              </a:rPr>
              <a:t> 보내기 </a:t>
            </a:r>
            <a:r>
              <a:rPr lang="en-US" altLang="ko-KR" sz="1200" dirty="0" smtClean="0">
                <a:solidFill>
                  <a:srgbClr val="FF0000"/>
                </a:solidFill>
                <a:ea typeface="나눔스퀘어" panose="020B0600000101010101"/>
              </a:rPr>
              <a:t>– </a:t>
            </a:r>
            <a:r>
              <a:rPr lang="ko-KR" altLang="en-US" sz="1200" dirty="0" smtClean="0">
                <a:solidFill>
                  <a:srgbClr val="FF0000"/>
                </a:solidFill>
                <a:ea typeface="나눔스퀘어" panose="020B0600000101010101"/>
              </a:rPr>
              <a:t>반납 </a:t>
            </a:r>
            <a:r>
              <a:rPr lang="en-US" altLang="ko-KR" sz="1200" dirty="0" smtClean="0">
                <a:solidFill>
                  <a:srgbClr val="FF0000"/>
                </a:solidFill>
                <a:ea typeface="나눔스퀘어" panose="020B0600000101010101"/>
              </a:rPr>
              <a:t>3</a:t>
            </a:r>
            <a:r>
              <a:rPr lang="ko-KR" altLang="en-US" sz="1200" dirty="0" smtClean="0">
                <a:solidFill>
                  <a:srgbClr val="FF0000"/>
                </a:solidFill>
                <a:ea typeface="나눔스퀘어" panose="020B0600000101010101"/>
              </a:rPr>
              <a:t>일전 도서</a:t>
            </a:r>
            <a:endParaRPr lang="ko-KR" altLang="en-US" sz="1200" dirty="0">
              <a:solidFill>
                <a:srgbClr val="FF0000"/>
              </a:solidFill>
              <a:ea typeface="나눔스퀘어" panose="020B0600000101010101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5720298" y="1612239"/>
            <a:ext cx="0" cy="4562573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6238999" y="1715345"/>
            <a:ext cx="3547766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 smtClean="0">
                <a:solidFill>
                  <a:srgbClr val="FF0000"/>
                </a:solidFill>
                <a:ea typeface="나눔스퀘어" panose="020B0600000101010101"/>
              </a:rPr>
              <a:t>- </a:t>
            </a:r>
            <a:r>
              <a:rPr lang="ko-KR" altLang="en-US" sz="1100" dirty="0" smtClean="0">
                <a:solidFill>
                  <a:srgbClr val="FF0000"/>
                </a:solidFill>
                <a:ea typeface="나눔스퀘어" panose="020B0600000101010101"/>
              </a:rPr>
              <a:t>활성화 시 </a:t>
            </a:r>
            <a:r>
              <a:rPr lang="en-US" altLang="ko-KR" sz="1100" dirty="0" smtClean="0">
                <a:solidFill>
                  <a:srgbClr val="FF0000"/>
                </a:solidFill>
                <a:ea typeface="나눔스퀘어" panose="020B0600000101010101"/>
              </a:rPr>
              <a:t>(</a:t>
            </a:r>
            <a:r>
              <a:rPr lang="ko-KR" altLang="en-US" sz="1100" dirty="0" smtClean="0">
                <a:solidFill>
                  <a:srgbClr val="FF0000"/>
                </a:solidFill>
                <a:ea typeface="나눔스퀘어" panose="020B0600000101010101"/>
              </a:rPr>
              <a:t>도서 </a:t>
            </a:r>
            <a:r>
              <a:rPr lang="ko-KR" altLang="en-US" sz="1100" dirty="0" err="1" smtClean="0">
                <a:solidFill>
                  <a:srgbClr val="FF0000"/>
                </a:solidFill>
                <a:ea typeface="나눔스퀘어" panose="020B0600000101010101"/>
              </a:rPr>
              <a:t>미반납</a:t>
            </a:r>
            <a:r>
              <a:rPr lang="ko-KR" altLang="en-US" sz="1100" dirty="0" smtClean="0">
                <a:solidFill>
                  <a:srgbClr val="FF0000"/>
                </a:solidFill>
                <a:ea typeface="나눔스퀘어" panose="020B0600000101010101"/>
              </a:rPr>
              <a:t> 회원들에게 </a:t>
            </a:r>
            <a:r>
              <a:rPr lang="ko-KR" altLang="en-US" sz="1100" dirty="0" err="1" smtClean="0">
                <a:solidFill>
                  <a:srgbClr val="FF0000"/>
                </a:solidFill>
                <a:ea typeface="나눔스퀘어" panose="020B0600000101010101"/>
              </a:rPr>
              <a:t>이메일이</a:t>
            </a:r>
            <a:r>
              <a:rPr lang="ko-KR" altLang="en-US" sz="1100" dirty="0" smtClean="0">
                <a:solidFill>
                  <a:srgbClr val="FF0000"/>
                </a:solidFill>
                <a:ea typeface="나눔스퀘어" panose="020B0600000101010101"/>
              </a:rPr>
              <a:t> 발송</a:t>
            </a:r>
            <a:r>
              <a:rPr lang="en-US" altLang="ko-KR" sz="1100" dirty="0" smtClean="0">
                <a:solidFill>
                  <a:srgbClr val="FF0000"/>
                </a:solidFill>
                <a:ea typeface="나눔스퀘어" panose="020B0600000101010101"/>
              </a:rPr>
              <a:t>)</a:t>
            </a:r>
            <a:r>
              <a:rPr lang="ko-KR" altLang="en-US" sz="1100" dirty="0" smtClean="0">
                <a:solidFill>
                  <a:srgbClr val="FF0000"/>
                </a:solidFill>
                <a:ea typeface="나눔스퀘어" panose="020B0600000101010101"/>
              </a:rPr>
              <a:t> </a:t>
            </a:r>
            <a:endParaRPr lang="en-US" altLang="ko-KR" sz="1100" dirty="0" smtClean="0">
              <a:ea typeface="나눔스퀘어" panose="020B0600000101010101"/>
            </a:endParaRPr>
          </a:p>
        </p:txBody>
      </p:sp>
      <p:grpSp>
        <p:nvGrpSpPr>
          <p:cNvPr id="2" name="Group 73"/>
          <p:cNvGrpSpPr/>
          <p:nvPr/>
        </p:nvGrpSpPr>
        <p:grpSpPr>
          <a:xfrm>
            <a:off x="2092012" y="791765"/>
            <a:ext cx="7709133" cy="457200"/>
            <a:chOff x="3429000" y="526256"/>
            <a:chExt cx="3302003" cy="457200"/>
          </a:xfrm>
        </p:grpSpPr>
        <p:pic>
          <p:nvPicPr>
            <p:cNvPr id="17" name="Picture 44" descr="03_Braket_Single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29000" y="526256"/>
              <a:ext cx="60532" cy="457200"/>
            </a:xfrm>
            <a:prstGeom prst="rect">
              <a:avLst/>
            </a:prstGeom>
          </p:spPr>
        </p:pic>
        <p:pic>
          <p:nvPicPr>
            <p:cNvPr id="18" name="Picture 45" descr="03_Braket_Single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6670471" y="526256"/>
              <a:ext cx="60532" cy="457200"/>
            </a:xfrm>
            <a:prstGeom prst="rect">
              <a:avLst/>
            </a:prstGeom>
          </p:spPr>
        </p:pic>
      </p:grpSp>
      <p:pic>
        <p:nvPicPr>
          <p:cNvPr id="16" name="그림 15" descr="이메일1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17402" y="2014975"/>
            <a:ext cx="3496384" cy="3539633"/>
          </a:xfrm>
          <a:prstGeom prst="rect">
            <a:avLst/>
          </a:prstGeom>
        </p:spPr>
      </p:pic>
      <p:pic>
        <p:nvPicPr>
          <p:cNvPr id="19" name="그림 18" descr="KakaoTalk_20181212_102432397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384770" y="2205824"/>
            <a:ext cx="5126510" cy="702956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6369156" y="3120995"/>
            <a:ext cx="2270173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 smtClean="0">
                <a:solidFill>
                  <a:srgbClr val="FF0000"/>
                </a:solidFill>
                <a:ea typeface="나눔스퀘어" panose="020B0600000101010101"/>
              </a:rPr>
              <a:t>- </a:t>
            </a:r>
            <a:r>
              <a:rPr lang="ko-KR" altLang="en-US" sz="1100" dirty="0" err="1" smtClean="0">
                <a:solidFill>
                  <a:srgbClr val="FF0000"/>
                </a:solidFill>
                <a:ea typeface="나눔스퀘어" panose="020B0600000101010101"/>
              </a:rPr>
              <a:t>이메일</a:t>
            </a:r>
            <a:r>
              <a:rPr lang="ko-KR" altLang="en-US" sz="1100" dirty="0" smtClean="0">
                <a:solidFill>
                  <a:srgbClr val="FF0000"/>
                </a:solidFill>
                <a:ea typeface="나눔스퀘어" panose="020B0600000101010101"/>
              </a:rPr>
              <a:t> 내용 </a:t>
            </a:r>
            <a:r>
              <a:rPr lang="en-US" altLang="ko-KR" sz="1100" dirty="0" smtClean="0">
                <a:solidFill>
                  <a:srgbClr val="FF0000"/>
                </a:solidFill>
                <a:ea typeface="나눔스퀘어" panose="020B0600000101010101"/>
              </a:rPr>
              <a:t>(</a:t>
            </a:r>
            <a:r>
              <a:rPr lang="ko-KR" altLang="en-US" sz="1100" dirty="0" smtClean="0">
                <a:solidFill>
                  <a:srgbClr val="FF0000"/>
                </a:solidFill>
                <a:ea typeface="나눔스퀘어" panose="020B0600000101010101"/>
              </a:rPr>
              <a:t>반납일 관련 내용</a:t>
            </a:r>
            <a:r>
              <a:rPr lang="en-US" altLang="ko-KR" sz="1100" dirty="0" smtClean="0">
                <a:solidFill>
                  <a:srgbClr val="FF0000"/>
                </a:solidFill>
                <a:ea typeface="나눔스퀘어" panose="020B0600000101010101"/>
              </a:rPr>
              <a:t>)</a:t>
            </a:r>
            <a:endParaRPr lang="en-US" altLang="ko-KR" sz="1100" dirty="0" smtClean="0">
              <a:ea typeface="나눔스퀘어" panose="020B0600000101010101"/>
            </a:endParaRPr>
          </a:p>
        </p:txBody>
      </p:sp>
      <p:pic>
        <p:nvPicPr>
          <p:cNvPr id="22" name="그림 21" descr="KakaoTalk_20181212_102432881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520072" y="3646434"/>
            <a:ext cx="4457018" cy="1508805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1293341" y="5058032"/>
            <a:ext cx="403654" cy="25537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1647567" y="5338119"/>
            <a:ext cx="36920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solidFill>
                  <a:srgbClr val="FF0000"/>
                </a:solidFill>
              </a:rPr>
              <a:t>Timer</a:t>
            </a:r>
            <a:r>
              <a:rPr lang="ko-KR" altLang="en-US" sz="1000" dirty="0" smtClean="0">
                <a:solidFill>
                  <a:srgbClr val="FF0000"/>
                </a:solidFill>
              </a:rPr>
              <a:t>를 이용하여 시간 선택 후 활성화 누르면 메일이 보내짐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362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부제목 2"/>
          <p:cNvSpPr txBox="1">
            <a:spLocks/>
          </p:cNvSpPr>
          <p:nvPr/>
        </p:nvSpPr>
        <p:spPr>
          <a:xfrm>
            <a:off x="333373" y="80172"/>
            <a:ext cx="3762375" cy="4937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ko-KR" altLang="en-US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5" name="Group 73"/>
          <p:cNvGrpSpPr/>
          <p:nvPr/>
        </p:nvGrpSpPr>
        <p:grpSpPr>
          <a:xfrm>
            <a:off x="4959565" y="2997503"/>
            <a:ext cx="2260391" cy="585683"/>
            <a:chOff x="3488250" y="526256"/>
            <a:chExt cx="1633987" cy="457200"/>
          </a:xfrm>
        </p:grpSpPr>
        <p:pic>
          <p:nvPicPr>
            <p:cNvPr id="6" name="Picture 44" descr="03_Braket_Single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88250" y="526256"/>
              <a:ext cx="60532" cy="457200"/>
            </a:xfrm>
            <a:prstGeom prst="rect">
              <a:avLst/>
            </a:prstGeom>
          </p:spPr>
        </p:pic>
        <p:pic>
          <p:nvPicPr>
            <p:cNvPr id="7" name="Picture 45" descr="03_Braket_Single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5061705" y="526256"/>
              <a:ext cx="60532" cy="457200"/>
            </a:xfrm>
            <a:prstGeom prst="rect">
              <a:avLst/>
            </a:prstGeom>
          </p:spPr>
        </p:pic>
      </p:grpSp>
      <p:sp>
        <p:nvSpPr>
          <p:cNvPr id="8" name="Title 1"/>
          <p:cNvSpPr txBox="1">
            <a:spLocks/>
          </p:cNvSpPr>
          <p:nvPr/>
        </p:nvSpPr>
        <p:spPr>
          <a:xfrm>
            <a:off x="2214561" y="2967832"/>
            <a:ext cx="7772400" cy="6453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2800" b="1" dirty="0" smtClean="0">
                <a:solidFill>
                  <a:srgbClr val="545C6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시연 </a:t>
            </a:r>
            <a:r>
              <a:rPr lang="en-US" altLang="ko-KR" sz="2800" b="1" dirty="0" smtClean="0">
                <a:solidFill>
                  <a:srgbClr val="545C6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&amp; Q&amp;A</a:t>
            </a:r>
            <a:endParaRPr lang="en-US" sz="2800" b="1" dirty="0">
              <a:solidFill>
                <a:srgbClr val="AAC0E6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2205036" y="3752850"/>
            <a:ext cx="7772400" cy="365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1600" b="1" dirty="0">
              <a:solidFill>
                <a:schemeClr val="bg1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4278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부제목 2"/>
          <p:cNvSpPr txBox="1">
            <a:spLocks/>
          </p:cNvSpPr>
          <p:nvPr/>
        </p:nvSpPr>
        <p:spPr>
          <a:xfrm>
            <a:off x="333373" y="80172"/>
            <a:ext cx="3762375" cy="4937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ko-KR" altLang="en-US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5" name="Group 73"/>
          <p:cNvGrpSpPr/>
          <p:nvPr/>
        </p:nvGrpSpPr>
        <p:grpSpPr>
          <a:xfrm>
            <a:off x="3978111" y="775892"/>
            <a:ext cx="4119514" cy="457200"/>
            <a:chOff x="3429000" y="526256"/>
            <a:chExt cx="3293102" cy="457200"/>
          </a:xfrm>
        </p:grpSpPr>
        <p:pic>
          <p:nvPicPr>
            <p:cNvPr id="6" name="Picture 44" descr="03_Braket_Single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29000" y="526256"/>
              <a:ext cx="60532" cy="457200"/>
            </a:xfrm>
            <a:prstGeom prst="rect">
              <a:avLst/>
            </a:prstGeom>
          </p:spPr>
        </p:pic>
        <p:pic>
          <p:nvPicPr>
            <p:cNvPr id="7" name="Picture 45" descr="03_Braket_Single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6661570" y="526256"/>
              <a:ext cx="60532" cy="457200"/>
            </a:xfrm>
            <a:prstGeom prst="rect">
              <a:avLst/>
            </a:prstGeom>
          </p:spPr>
        </p:pic>
      </p:grpSp>
      <p:sp>
        <p:nvSpPr>
          <p:cNvPr id="8" name="Title 1"/>
          <p:cNvSpPr txBox="1">
            <a:spLocks/>
          </p:cNvSpPr>
          <p:nvPr/>
        </p:nvSpPr>
        <p:spPr>
          <a:xfrm>
            <a:off x="2092012" y="697706"/>
            <a:ext cx="7772400" cy="6453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>
                <a:solidFill>
                  <a:schemeClr val="bg2">
                    <a:lumMod val="1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 </a:t>
            </a:r>
            <a:r>
              <a:rPr lang="ko-KR" altLang="en-US" sz="3200" b="1" dirty="0">
                <a:solidFill>
                  <a:schemeClr val="bg2">
                    <a:lumMod val="1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소개</a:t>
            </a:r>
            <a:endParaRPr lang="en-US" sz="3200" b="1" dirty="0">
              <a:solidFill>
                <a:schemeClr val="bg2">
                  <a:lumMod val="1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9" name="Straight Connector 41"/>
          <p:cNvCxnSpPr/>
          <p:nvPr/>
        </p:nvCxnSpPr>
        <p:spPr>
          <a:xfrm>
            <a:off x="942975" y="1466848"/>
            <a:ext cx="10239375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6750165" y="1915949"/>
            <a:ext cx="428613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도서 예약 프로그램</a:t>
            </a:r>
            <a:endParaRPr lang="en-US" altLang="ko-KR" sz="1600" dirty="0">
              <a:solidFill>
                <a:schemeClr val="bg1">
                  <a:lumMod val="50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algn="just">
              <a:lnSpc>
                <a:spcPct val="200000"/>
              </a:lnSpc>
            </a:pP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- 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원하는 도서가 없을 시 요청</a:t>
            </a:r>
            <a:endParaRPr lang="en-US" altLang="ko-KR" sz="1600" dirty="0">
              <a:solidFill>
                <a:schemeClr val="bg1">
                  <a:lumMod val="50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algn="just">
              <a:lnSpc>
                <a:spcPct val="200000"/>
              </a:lnSpc>
            </a:pP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- 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도서 후기 남기기</a:t>
            </a:r>
            <a:endParaRPr lang="en-US" altLang="ko-KR" sz="1600" dirty="0">
              <a:solidFill>
                <a:schemeClr val="bg1">
                  <a:lumMod val="50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algn="just">
              <a:lnSpc>
                <a:spcPct val="200000"/>
              </a:lnSpc>
            </a:pP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- 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공공데이터 부전도서관 </a:t>
            </a:r>
            <a:r>
              <a:rPr lang="en-US" altLang="ko-KR" sz="1600" dirty="0" err="1">
                <a:solidFill>
                  <a:schemeClr val="bg1">
                    <a:lumMod val="50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api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사용</a:t>
            </a:r>
            <a:endParaRPr lang="en-US" altLang="ko-KR" sz="1600" dirty="0">
              <a:solidFill>
                <a:schemeClr val="bg1">
                  <a:lumMod val="50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algn="just">
              <a:lnSpc>
                <a:spcPct val="200000"/>
              </a:lnSpc>
            </a:pPr>
            <a:endParaRPr lang="en-US" altLang="ko-KR" sz="1600" dirty="0">
              <a:solidFill>
                <a:schemeClr val="bg1">
                  <a:lumMod val="50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1026" name="Picture 2" descr="C:\Users\it\Desktop\mai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7574" y="1600199"/>
            <a:ext cx="5787026" cy="471216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284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부제목 2"/>
          <p:cNvSpPr txBox="1">
            <a:spLocks/>
          </p:cNvSpPr>
          <p:nvPr/>
        </p:nvSpPr>
        <p:spPr>
          <a:xfrm>
            <a:off x="333373" y="80172"/>
            <a:ext cx="3762375" cy="4937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ko-KR" altLang="en-US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5" name="Group 73"/>
          <p:cNvGrpSpPr/>
          <p:nvPr/>
        </p:nvGrpSpPr>
        <p:grpSpPr>
          <a:xfrm>
            <a:off x="3821883" y="775892"/>
            <a:ext cx="4496608" cy="457200"/>
            <a:chOff x="3429000" y="526256"/>
            <a:chExt cx="3293102" cy="457200"/>
          </a:xfrm>
        </p:grpSpPr>
        <p:pic>
          <p:nvPicPr>
            <p:cNvPr id="6" name="Picture 44" descr="03_Braket_Single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29000" y="526256"/>
              <a:ext cx="60532" cy="457200"/>
            </a:xfrm>
            <a:prstGeom prst="rect">
              <a:avLst/>
            </a:prstGeom>
          </p:spPr>
        </p:pic>
        <p:pic>
          <p:nvPicPr>
            <p:cNvPr id="7" name="Picture 45" descr="03_Braket_Single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6661570" y="526256"/>
              <a:ext cx="60532" cy="457200"/>
            </a:xfrm>
            <a:prstGeom prst="rect">
              <a:avLst/>
            </a:prstGeom>
          </p:spPr>
        </p:pic>
      </p:grpSp>
      <p:sp>
        <p:nvSpPr>
          <p:cNvPr id="8" name="Title 1"/>
          <p:cNvSpPr txBox="1">
            <a:spLocks/>
          </p:cNvSpPr>
          <p:nvPr/>
        </p:nvSpPr>
        <p:spPr>
          <a:xfrm>
            <a:off x="2176462" y="697706"/>
            <a:ext cx="7772400" cy="6453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>
                <a:solidFill>
                  <a:schemeClr val="bg2">
                    <a:lumMod val="1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 </a:t>
            </a:r>
            <a:r>
              <a:rPr lang="ko-KR" altLang="en-US" sz="3200" b="1" dirty="0">
                <a:solidFill>
                  <a:schemeClr val="bg2">
                    <a:lumMod val="1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개발 환경 및 툴</a:t>
            </a:r>
            <a:endParaRPr lang="en-US" sz="3200" b="1" dirty="0">
              <a:solidFill>
                <a:schemeClr val="bg2">
                  <a:lumMod val="1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9" name="Straight Connector 41"/>
          <p:cNvCxnSpPr/>
          <p:nvPr/>
        </p:nvCxnSpPr>
        <p:spPr>
          <a:xfrm>
            <a:off x="942975" y="1466848"/>
            <a:ext cx="10239375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5"/>
          <p:cNvGrpSpPr/>
          <p:nvPr/>
        </p:nvGrpSpPr>
        <p:grpSpPr>
          <a:xfrm>
            <a:off x="2585656" y="2836881"/>
            <a:ext cx="1734043" cy="1734043"/>
            <a:chOff x="3865314" y="1566605"/>
            <a:chExt cx="1426531" cy="1426531"/>
          </a:xfrm>
        </p:grpSpPr>
        <p:sp>
          <p:nvSpPr>
            <p:cNvPr id="25" name="Oval 6"/>
            <p:cNvSpPr/>
            <p:nvPr/>
          </p:nvSpPr>
          <p:spPr>
            <a:xfrm>
              <a:off x="3865314" y="1566605"/>
              <a:ext cx="1426531" cy="1426531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174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1013"/>
            </a:p>
          </p:txBody>
        </p:sp>
        <p:sp>
          <p:nvSpPr>
            <p:cNvPr id="26" name="Oval 7"/>
            <p:cNvSpPr/>
            <p:nvPr/>
          </p:nvSpPr>
          <p:spPr>
            <a:xfrm>
              <a:off x="4007590" y="1708881"/>
              <a:ext cx="1141979" cy="114197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2">
                      <a:lumMod val="50000"/>
                    </a:schemeClr>
                  </a:solidFill>
                </a:rPr>
                <a:t>Tomcat </a:t>
              </a:r>
              <a:r>
                <a:rPr lang="en-US" dirty="0" smtClean="0">
                  <a:solidFill>
                    <a:schemeClr val="tx2">
                      <a:lumMod val="50000"/>
                    </a:schemeClr>
                  </a:solidFill>
                </a:rPr>
                <a:t>8.0</a:t>
              </a:r>
              <a:endParaRPr lang="bg-BG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</p:grpSp>
      <p:grpSp>
        <p:nvGrpSpPr>
          <p:cNvPr id="27" name="Group 8"/>
          <p:cNvGrpSpPr/>
          <p:nvPr/>
        </p:nvGrpSpPr>
        <p:grpSpPr>
          <a:xfrm>
            <a:off x="4150098" y="2836881"/>
            <a:ext cx="1734043" cy="1734043"/>
            <a:chOff x="3865314" y="1566605"/>
            <a:chExt cx="1426531" cy="1426531"/>
          </a:xfrm>
        </p:grpSpPr>
        <p:sp>
          <p:nvSpPr>
            <p:cNvPr id="28" name="Oval 9"/>
            <p:cNvSpPr/>
            <p:nvPr/>
          </p:nvSpPr>
          <p:spPr>
            <a:xfrm>
              <a:off x="3865314" y="1566605"/>
              <a:ext cx="1426531" cy="1426531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174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1013"/>
            </a:p>
          </p:txBody>
        </p:sp>
        <p:sp>
          <p:nvSpPr>
            <p:cNvPr id="29" name="Oval 10"/>
            <p:cNvSpPr/>
            <p:nvPr/>
          </p:nvSpPr>
          <p:spPr>
            <a:xfrm>
              <a:off x="4007590" y="1708881"/>
              <a:ext cx="1141979" cy="114197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>
                  <a:solidFill>
                    <a:schemeClr val="bg2">
                      <a:lumMod val="10000"/>
                    </a:schemeClr>
                  </a:solidFill>
                </a:rPr>
                <a:t>MySQL</a:t>
              </a:r>
              <a:r>
                <a:rPr lang="en-US" dirty="0" smtClean="0">
                  <a:solidFill>
                    <a:schemeClr val="bg2">
                      <a:lumMod val="10000"/>
                    </a:schemeClr>
                  </a:solidFill>
                </a:rPr>
                <a:t>,</a:t>
              </a:r>
            </a:p>
            <a:p>
              <a:pPr algn="ctr"/>
              <a:r>
                <a:rPr lang="en-US" dirty="0" err="1" smtClean="0">
                  <a:solidFill>
                    <a:schemeClr val="bg2">
                      <a:lumMod val="10000"/>
                    </a:schemeClr>
                  </a:solidFill>
                </a:rPr>
                <a:t>PostgreSQL</a:t>
              </a:r>
              <a:endParaRPr lang="en-US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</p:grpSp>
      <p:grpSp>
        <p:nvGrpSpPr>
          <p:cNvPr id="30" name="Group 11"/>
          <p:cNvGrpSpPr/>
          <p:nvPr/>
        </p:nvGrpSpPr>
        <p:grpSpPr>
          <a:xfrm>
            <a:off x="5703512" y="2836881"/>
            <a:ext cx="1734043" cy="1734043"/>
            <a:chOff x="3865314" y="1566605"/>
            <a:chExt cx="1426531" cy="1426531"/>
          </a:xfrm>
        </p:grpSpPr>
        <p:sp>
          <p:nvSpPr>
            <p:cNvPr id="31" name="Oval 12"/>
            <p:cNvSpPr/>
            <p:nvPr/>
          </p:nvSpPr>
          <p:spPr>
            <a:xfrm>
              <a:off x="3865314" y="1566605"/>
              <a:ext cx="1426531" cy="1426531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174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1013"/>
            </a:p>
          </p:txBody>
        </p:sp>
        <p:sp>
          <p:nvSpPr>
            <p:cNvPr id="32" name="Oval 14"/>
            <p:cNvSpPr/>
            <p:nvPr/>
          </p:nvSpPr>
          <p:spPr>
            <a:xfrm>
              <a:off x="4007590" y="1708881"/>
              <a:ext cx="1141979" cy="114197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2">
                      <a:lumMod val="10000"/>
                    </a:schemeClr>
                  </a:solidFill>
                </a:rPr>
                <a:t>Java, </a:t>
              </a:r>
            </a:p>
            <a:p>
              <a:pPr algn="ctr"/>
              <a:r>
                <a:rPr lang="en-US" dirty="0">
                  <a:solidFill>
                    <a:schemeClr val="bg2">
                      <a:lumMod val="10000"/>
                    </a:schemeClr>
                  </a:solidFill>
                </a:rPr>
                <a:t>JSP</a:t>
              </a:r>
              <a:endParaRPr lang="bg-BG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</p:grpSp>
      <p:sp>
        <p:nvSpPr>
          <p:cNvPr id="34" name="Teardrop 15"/>
          <p:cNvSpPr/>
          <p:nvPr/>
        </p:nvSpPr>
        <p:spPr>
          <a:xfrm>
            <a:off x="7266449" y="2835167"/>
            <a:ext cx="1739572" cy="1739572"/>
          </a:xfrm>
          <a:prstGeom prst="teardrop">
            <a:avLst/>
          </a:prstGeom>
          <a:solidFill>
            <a:srgbClr val="F7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jQuery</a:t>
            </a:r>
            <a:r>
              <a:rPr lang="en-US" dirty="0" smtClean="0"/>
              <a:t>,</a:t>
            </a:r>
          </a:p>
          <a:p>
            <a:pPr algn="ctr"/>
            <a:r>
              <a:rPr lang="en-US" dirty="0" smtClean="0"/>
              <a:t>Ajax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2872355" y="2297655"/>
            <a:ext cx="1733551" cy="4527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Open Sans Light" panose="020B0306030504020204" pitchFamily="34" charset="0"/>
              </a:rPr>
              <a:t>Web Server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4653254" y="4517493"/>
            <a:ext cx="1733551" cy="4527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Open Sans Light" panose="020B0306030504020204" pitchFamily="34" charset="0"/>
              </a:rPr>
              <a:t>DBMS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6025044" y="2271265"/>
            <a:ext cx="1733551" cy="4527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Open Sans Light" panose="020B0306030504020204" pitchFamily="34" charset="0"/>
              </a:rPr>
              <a:t>Language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7951247" y="4570923"/>
            <a:ext cx="1733551" cy="4527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Open Sans Light" panose="020B0306030504020204" pitchFamily="34" charset="0"/>
              </a:rPr>
              <a:t>library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Open Sans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1722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2092012" y="697706"/>
            <a:ext cx="7772400" cy="6453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>
                <a:solidFill>
                  <a:schemeClr val="bg2">
                    <a:lumMod val="1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 </a:t>
            </a:r>
            <a:r>
              <a:rPr lang="ko-KR" altLang="en-US" sz="3200" b="1" dirty="0">
                <a:solidFill>
                  <a:schemeClr val="bg2">
                    <a:lumMod val="1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구성 </a:t>
            </a:r>
            <a:r>
              <a:rPr lang="en-US" altLang="ko-KR" sz="3200" b="1" dirty="0">
                <a:solidFill>
                  <a:schemeClr val="bg2">
                    <a:lumMod val="1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– DB </a:t>
            </a:r>
            <a:r>
              <a:rPr lang="ko-KR" altLang="en-US" sz="3200" b="1" dirty="0">
                <a:solidFill>
                  <a:schemeClr val="bg2">
                    <a:lumMod val="1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구조</a:t>
            </a:r>
            <a:endParaRPr lang="en-US" sz="3200" b="1" dirty="0">
              <a:solidFill>
                <a:schemeClr val="bg2">
                  <a:lumMod val="1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9" name="Straight Connector 41"/>
          <p:cNvCxnSpPr/>
          <p:nvPr/>
        </p:nvCxnSpPr>
        <p:spPr>
          <a:xfrm>
            <a:off x="942975" y="1466848"/>
            <a:ext cx="10239375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 73"/>
          <p:cNvGrpSpPr/>
          <p:nvPr/>
        </p:nvGrpSpPr>
        <p:grpSpPr>
          <a:xfrm>
            <a:off x="2290119" y="791765"/>
            <a:ext cx="7479957" cy="457200"/>
            <a:chOff x="3429000" y="526256"/>
            <a:chExt cx="3293102" cy="457200"/>
          </a:xfrm>
        </p:grpSpPr>
        <p:pic>
          <p:nvPicPr>
            <p:cNvPr id="36" name="Picture 44" descr="03_Braket_Single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29000" y="526256"/>
              <a:ext cx="60532" cy="457200"/>
            </a:xfrm>
            <a:prstGeom prst="rect">
              <a:avLst/>
            </a:prstGeom>
          </p:spPr>
        </p:pic>
        <p:pic>
          <p:nvPicPr>
            <p:cNvPr id="37" name="Picture 45" descr="03_Braket_Single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6661570" y="526256"/>
              <a:ext cx="60532" cy="457200"/>
            </a:xfrm>
            <a:prstGeom prst="rect">
              <a:avLst/>
            </a:prstGeom>
          </p:spPr>
        </p:pic>
      </p:grp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CDC1ED51-4047-4587-AA0E-4CA71A0035B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976" y="1498021"/>
            <a:ext cx="9252924" cy="4913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261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it\Desktop\dddd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33413" y="1964870"/>
            <a:ext cx="5170809" cy="4219575"/>
          </a:xfrm>
          <a:prstGeom prst="rect">
            <a:avLst/>
          </a:prstGeom>
          <a:noFill/>
        </p:spPr>
      </p:pic>
      <p:pic>
        <p:nvPicPr>
          <p:cNvPr id="15" name="Picture 2" descr="C:\Users\it\Desktop\main.PNG"/>
          <p:cNvPicPr>
            <a:picLocks noChangeAspect="1" noChangeArrowheads="1"/>
          </p:cNvPicPr>
          <p:nvPr/>
        </p:nvPicPr>
        <p:blipFill>
          <a:blip r:embed="rId3" cstate="print"/>
          <a:srcRect l="3088" t="7762" r="9217" b="32082"/>
          <a:stretch>
            <a:fillRect/>
          </a:stretch>
        </p:blipFill>
        <p:spPr bwMode="auto">
          <a:xfrm>
            <a:off x="6454140" y="1783080"/>
            <a:ext cx="5074920" cy="2834640"/>
          </a:xfrm>
          <a:prstGeom prst="rect">
            <a:avLst/>
          </a:prstGeom>
          <a:noFill/>
        </p:spPr>
      </p:pic>
      <p:grpSp>
        <p:nvGrpSpPr>
          <p:cNvPr id="5" name="Group 73"/>
          <p:cNvGrpSpPr/>
          <p:nvPr/>
        </p:nvGrpSpPr>
        <p:grpSpPr>
          <a:xfrm>
            <a:off x="2749573" y="791765"/>
            <a:ext cx="6626177" cy="457200"/>
            <a:chOff x="3429000" y="526256"/>
            <a:chExt cx="3293102" cy="457200"/>
          </a:xfrm>
        </p:grpSpPr>
        <p:pic>
          <p:nvPicPr>
            <p:cNvPr id="6" name="Picture 44" descr="03_Braket_Single.pn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29000" y="526256"/>
              <a:ext cx="60532" cy="457200"/>
            </a:xfrm>
            <a:prstGeom prst="rect">
              <a:avLst/>
            </a:prstGeom>
          </p:spPr>
        </p:pic>
        <p:pic>
          <p:nvPicPr>
            <p:cNvPr id="7" name="Picture 45" descr="03_Braket_Single.pn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6661570" y="526256"/>
              <a:ext cx="60532" cy="457200"/>
            </a:xfrm>
            <a:prstGeom prst="rect">
              <a:avLst/>
            </a:prstGeom>
          </p:spPr>
        </p:pic>
      </p:grpSp>
      <p:sp>
        <p:nvSpPr>
          <p:cNvPr id="8" name="Title 1"/>
          <p:cNvSpPr txBox="1">
            <a:spLocks/>
          </p:cNvSpPr>
          <p:nvPr/>
        </p:nvSpPr>
        <p:spPr>
          <a:xfrm>
            <a:off x="2092012" y="697706"/>
            <a:ext cx="7772400" cy="6453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>
                <a:solidFill>
                  <a:schemeClr val="bg2">
                    <a:lumMod val="1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 </a:t>
            </a:r>
            <a:r>
              <a:rPr lang="ko-KR" altLang="en-US" sz="3200" b="1" dirty="0">
                <a:solidFill>
                  <a:schemeClr val="bg2">
                    <a:lumMod val="1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구성 </a:t>
            </a:r>
            <a:r>
              <a:rPr lang="en-US" altLang="ko-KR" sz="3200" b="1" dirty="0">
                <a:solidFill>
                  <a:schemeClr val="bg2">
                    <a:lumMod val="1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</a:t>
            </a:r>
            <a:r>
              <a:rPr lang="ko-KR" altLang="en-US" sz="3200" b="1" dirty="0">
                <a:solidFill>
                  <a:schemeClr val="bg2">
                    <a:lumMod val="1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메인</a:t>
            </a:r>
            <a:endParaRPr lang="en-US" sz="3200" b="1" dirty="0">
              <a:solidFill>
                <a:schemeClr val="bg2">
                  <a:lumMod val="1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9" name="Straight Connector 41"/>
          <p:cNvCxnSpPr/>
          <p:nvPr/>
        </p:nvCxnSpPr>
        <p:spPr>
          <a:xfrm>
            <a:off x="1002241" y="1466848"/>
            <a:ext cx="10239375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7564784" y="4811408"/>
            <a:ext cx="263405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rgbClr val="FF0000"/>
                </a:solidFill>
                <a:latin typeface="나눔스퀘어"/>
              </a:rPr>
              <a:t>팝업 창 </a:t>
            </a:r>
            <a:r>
              <a:rPr lang="en-US" altLang="ko-KR" sz="1000" dirty="0">
                <a:solidFill>
                  <a:srgbClr val="FF0000"/>
                </a:solidFill>
                <a:latin typeface="나눔스퀘어"/>
              </a:rPr>
              <a:t>‘3</a:t>
            </a:r>
            <a:r>
              <a:rPr lang="ko-KR" altLang="en-US" sz="1000" dirty="0">
                <a:solidFill>
                  <a:srgbClr val="FF0000"/>
                </a:solidFill>
                <a:latin typeface="나눔스퀘어"/>
              </a:rPr>
              <a:t>일간 보지 않기</a:t>
            </a:r>
            <a:r>
              <a:rPr lang="en-US" altLang="ko-KR" sz="1000" dirty="0">
                <a:solidFill>
                  <a:srgbClr val="FF0000"/>
                </a:solidFill>
                <a:latin typeface="나눔스퀘어"/>
              </a:rPr>
              <a:t>’</a:t>
            </a:r>
            <a:r>
              <a:rPr lang="ko-KR" altLang="en-US" sz="1000" dirty="0">
                <a:solidFill>
                  <a:srgbClr val="FF0000"/>
                </a:solidFill>
                <a:latin typeface="나눔스퀘어"/>
              </a:rPr>
              <a:t>에 체크표시하면 </a:t>
            </a:r>
            <a:endParaRPr lang="en-US" altLang="ko-KR" sz="1000" dirty="0">
              <a:solidFill>
                <a:srgbClr val="FF0000"/>
              </a:solidFill>
              <a:latin typeface="나눔스퀘어"/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rgbClr val="FF0000"/>
                </a:solidFill>
                <a:latin typeface="나눔스퀘어"/>
              </a:rPr>
              <a:t>서버를 재실행하지 않는 이상 </a:t>
            </a:r>
            <a:r>
              <a:rPr lang="en-US" altLang="ko-KR" sz="1000" dirty="0">
                <a:solidFill>
                  <a:srgbClr val="FF0000"/>
                </a:solidFill>
                <a:latin typeface="나눔스퀘어"/>
              </a:rPr>
              <a:t>3</a:t>
            </a:r>
            <a:r>
              <a:rPr lang="ko-KR" altLang="en-US" sz="1000" dirty="0">
                <a:solidFill>
                  <a:srgbClr val="FF0000"/>
                </a:solidFill>
                <a:latin typeface="나눔스퀘어"/>
              </a:rPr>
              <a:t>일 동안</a:t>
            </a:r>
            <a:endParaRPr lang="en-US" altLang="ko-KR" sz="1000" dirty="0">
              <a:solidFill>
                <a:srgbClr val="FF0000"/>
              </a:solidFill>
              <a:latin typeface="나눔스퀘어"/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rgbClr val="FF0000"/>
                </a:solidFill>
                <a:latin typeface="나눔스퀘어"/>
              </a:rPr>
              <a:t>팝업 창이</a:t>
            </a:r>
            <a:r>
              <a:rPr lang="en-US" altLang="ko-KR" sz="1000" dirty="0">
                <a:solidFill>
                  <a:srgbClr val="FF0000"/>
                </a:solidFill>
                <a:latin typeface="나눔스퀘어"/>
              </a:rPr>
              <a:t> </a:t>
            </a:r>
            <a:r>
              <a:rPr lang="ko-KR" altLang="en-US" sz="1000" dirty="0">
                <a:solidFill>
                  <a:srgbClr val="FF0000"/>
                </a:solidFill>
                <a:latin typeface="나눔스퀘어"/>
              </a:rPr>
              <a:t>나오지 않게 설정 함</a:t>
            </a:r>
            <a:endParaRPr lang="en-US" altLang="ko-KR" sz="1000" dirty="0">
              <a:solidFill>
                <a:srgbClr val="FF0000"/>
              </a:solidFill>
              <a:latin typeface="나눔스퀘어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rgbClr val="FF0000"/>
                </a:solidFill>
                <a:latin typeface="나눔스퀘어"/>
              </a:rPr>
              <a:t> -&gt; </a:t>
            </a:r>
            <a:r>
              <a:rPr lang="ko-KR" altLang="en-US" sz="1000" dirty="0">
                <a:solidFill>
                  <a:srgbClr val="FF0000"/>
                </a:solidFill>
                <a:latin typeface="나눔스퀘어"/>
              </a:rPr>
              <a:t>쿠키활용</a:t>
            </a:r>
          </a:p>
        </p:txBody>
      </p:sp>
      <p:cxnSp>
        <p:nvCxnSpPr>
          <p:cNvPr id="18" name="직선 화살표 연결선 17"/>
          <p:cNvCxnSpPr/>
          <p:nvPr/>
        </p:nvCxnSpPr>
        <p:spPr>
          <a:xfrm flipV="1">
            <a:off x="2007879" y="4152900"/>
            <a:ext cx="4650096" cy="150331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78346" y="1548885"/>
            <a:ext cx="3374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  <a:latin typeface="나눔스퀘어"/>
              </a:rPr>
              <a:t>* </a:t>
            </a:r>
            <a:r>
              <a:rPr lang="ko-KR" altLang="en-US" sz="1200" dirty="0">
                <a:solidFill>
                  <a:srgbClr val="FF0000"/>
                </a:solidFill>
                <a:latin typeface="나눔스퀘어"/>
              </a:rPr>
              <a:t>메인 </a:t>
            </a:r>
            <a:r>
              <a:rPr lang="en-US" altLang="ko-KR" sz="1200" dirty="0">
                <a:latin typeface="나눔스퀘어"/>
              </a:rPr>
              <a:t>(DB</a:t>
            </a:r>
            <a:r>
              <a:rPr lang="ko-KR" altLang="en-US" sz="1200" dirty="0">
                <a:latin typeface="나눔스퀘어"/>
              </a:rPr>
              <a:t>연동 정보 보기</a:t>
            </a:r>
            <a:r>
              <a:rPr lang="en-US" altLang="ko-KR" sz="1200" dirty="0">
                <a:latin typeface="나눔스퀘어"/>
              </a:rPr>
              <a:t>- </a:t>
            </a:r>
            <a:r>
              <a:rPr lang="ko-KR" altLang="en-US" sz="1200" dirty="0">
                <a:latin typeface="나눔스퀘어"/>
              </a:rPr>
              <a:t>팝업</a:t>
            </a:r>
            <a:r>
              <a:rPr lang="en-US" altLang="ko-KR" sz="1200" dirty="0">
                <a:latin typeface="나눔스퀘어"/>
              </a:rPr>
              <a:t>:</a:t>
            </a:r>
            <a:r>
              <a:rPr lang="ko-KR" altLang="en-US" sz="1200" dirty="0">
                <a:latin typeface="나눔스퀘어"/>
              </a:rPr>
              <a:t>신간도서보기</a:t>
            </a:r>
            <a:r>
              <a:rPr lang="en-US" altLang="ko-KR" sz="1200" dirty="0">
                <a:latin typeface="나눔스퀘어"/>
              </a:rPr>
              <a:t>)</a:t>
            </a:r>
            <a:endParaRPr lang="ko-KR" altLang="en-US" sz="1200" dirty="0">
              <a:latin typeface="나눔스퀘어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548714" y="5675870"/>
            <a:ext cx="535459" cy="14004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7800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it\Desktop\main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7605" y="1866900"/>
            <a:ext cx="5256161" cy="4279900"/>
          </a:xfrm>
          <a:prstGeom prst="rect">
            <a:avLst/>
          </a:prstGeom>
          <a:noFill/>
        </p:spPr>
      </p:pic>
      <p:grpSp>
        <p:nvGrpSpPr>
          <p:cNvPr id="2" name="Group 73"/>
          <p:cNvGrpSpPr/>
          <p:nvPr/>
        </p:nvGrpSpPr>
        <p:grpSpPr>
          <a:xfrm>
            <a:off x="2749573" y="791765"/>
            <a:ext cx="6626177" cy="457200"/>
            <a:chOff x="3429000" y="526256"/>
            <a:chExt cx="3293102" cy="457200"/>
          </a:xfrm>
        </p:grpSpPr>
        <p:pic>
          <p:nvPicPr>
            <p:cNvPr id="6" name="Picture 44" descr="03_Braket_Single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29000" y="526256"/>
              <a:ext cx="60532" cy="457200"/>
            </a:xfrm>
            <a:prstGeom prst="rect">
              <a:avLst/>
            </a:prstGeom>
          </p:spPr>
        </p:pic>
        <p:pic>
          <p:nvPicPr>
            <p:cNvPr id="7" name="Picture 45" descr="03_Braket_Single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6661570" y="526256"/>
              <a:ext cx="60532" cy="457200"/>
            </a:xfrm>
            <a:prstGeom prst="rect">
              <a:avLst/>
            </a:prstGeom>
          </p:spPr>
        </p:pic>
      </p:grpSp>
      <p:sp>
        <p:nvSpPr>
          <p:cNvPr id="8" name="Title 1"/>
          <p:cNvSpPr txBox="1">
            <a:spLocks/>
          </p:cNvSpPr>
          <p:nvPr/>
        </p:nvSpPr>
        <p:spPr>
          <a:xfrm>
            <a:off x="2092012" y="697706"/>
            <a:ext cx="7772400" cy="6453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>
                <a:solidFill>
                  <a:schemeClr val="bg2">
                    <a:lumMod val="1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 </a:t>
            </a:r>
            <a:r>
              <a:rPr lang="ko-KR" altLang="en-US" sz="3200" b="1" dirty="0">
                <a:solidFill>
                  <a:schemeClr val="bg2">
                    <a:lumMod val="1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구성 </a:t>
            </a:r>
            <a:r>
              <a:rPr lang="en-US" altLang="ko-KR" sz="3200" b="1" dirty="0">
                <a:solidFill>
                  <a:schemeClr val="bg2">
                    <a:lumMod val="1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</a:t>
            </a:r>
            <a:r>
              <a:rPr lang="ko-KR" altLang="en-US" sz="3200" b="1" dirty="0">
                <a:solidFill>
                  <a:schemeClr val="bg2">
                    <a:lumMod val="1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메인</a:t>
            </a:r>
            <a:endParaRPr lang="en-US" sz="3200" b="1" dirty="0">
              <a:solidFill>
                <a:schemeClr val="bg2">
                  <a:lumMod val="1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9" name="Straight Connector 41"/>
          <p:cNvCxnSpPr/>
          <p:nvPr/>
        </p:nvCxnSpPr>
        <p:spPr>
          <a:xfrm>
            <a:off x="1002241" y="1466848"/>
            <a:ext cx="10239375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730917" y="4075051"/>
            <a:ext cx="2098383" cy="55399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rgbClr val="FF0000"/>
                </a:solidFill>
              </a:rPr>
              <a:t>화살표 </a:t>
            </a:r>
            <a:r>
              <a:rPr lang="ko-KR" altLang="en-US" sz="1000" dirty="0" err="1">
                <a:solidFill>
                  <a:srgbClr val="FF0000"/>
                </a:solidFill>
              </a:rPr>
              <a:t>클릭시</a:t>
            </a:r>
            <a:r>
              <a:rPr lang="ko-KR" altLang="en-US" sz="1000" dirty="0">
                <a:solidFill>
                  <a:srgbClr val="FF0000"/>
                </a:solidFill>
              </a:rPr>
              <a:t> </a:t>
            </a:r>
            <a:endParaRPr lang="en-US" altLang="ko-KR" sz="1000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rgbClr val="FF0000"/>
                </a:solidFill>
              </a:rPr>
              <a:t>다음 도서 화면으로 넘어갑니다</a:t>
            </a:r>
            <a:r>
              <a:rPr lang="en-US" altLang="ko-KR" sz="1000" dirty="0">
                <a:solidFill>
                  <a:srgbClr val="FF0000"/>
                </a:solidFill>
              </a:rPr>
              <a:t>.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cxnSp>
        <p:nvCxnSpPr>
          <p:cNvPr id="20" name="직선 연결선 19"/>
          <p:cNvCxnSpPr/>
          <p:nvPr/>
        </p:nvCxnSpPr>
        <p:spPr>
          <a:xfrm rot="5400000">
            <a:off x="3735783" y="3934303"/>
            <a:ext cx="4465285" cy="7774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78346" y="1548885"/>
            <a:ext cx="23631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  <a:latin typeface="나눔스퀘어"/>
              </a:rPr>
              <a:t>* </a:t>
            </a:r>
            <a:r>
              <a:rPr lang="ko-KR" altLang="en-US" sz="1200" dirty="0">
                <a:solidFill>
                  <a:srgbClr val="FF0000"/>
                </a:solidFill>
                <a:latin typeface="나눔스퀘어"/>
              </a:rPr>
              <a:t>메인 </a:t>
            </a:r>
            <a:r>
              <a:rPr lang="en-US" altLang="ko-KR" sz="1200" dirty="0">
                <a:latin typeface="나눔스퀘어"/>
              </a:rPr>
              <a:t>(</a:t>
            </a:r>
            <a:r>
              <a:rPr lang="ko-KR" altLang="en-US" sz="1200" dirty="0">
                <a:latin typeface="나눔스퀘어"/>
              </a:rPr>
              <a:t>카테고리 별 도서 보기 </a:t>
            </a:r>
            <a:r>
              <a:rPr lang="en-US" altLang="ko-KR" sz="1200" dirty="0">
                <a:latin typeface="나눔스퀘어"/>
              </a:rPr>
              <a:t>)</a:t>
            </a:r>
            <a:endParaRPr lang="ko-KR" altLang="en-US" sz="1200" dirty="0">
              <a:latin typeface="나눔스퀘어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="" xmlns:a16="http://schemas.microsoft.com/office/drawing/2014/main" id="{96B20074-3753-41E1-861F-C718DC8B9058}"/>
              </a:ext>
            </a:extLst>
          </p:cNvPr>
          <p:cNvSpPr/>
          <p:nvPr/>
        </p:nvSpPr>
        <p:spPr>
          <a:xfrm>
            <a:off x="5002729" y="3787140"/>
            <a:ext cx="277931" cy="2816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A4365282-AF36-4E2A-9694-CAE92B9DE51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8225" y="1548885"/>
            <a:ext cx="5060930" cy="4788489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="" xmlns:a16="http://schemas.microsoft.com/office/drawing/2014/main" id="{15F5FFC5-2239-4BF7-A2F6-F829806CF81B}"/>
              </a:ext>
            </a:extLst>
          </p:cNvPr>
          <p:cNvSpPr/>
          <p:nvPr/>
        </p:nvSpPr>
        <p:spPr>
          <a:xfrm>
            <a:off x="4627418" y="2715491"/>
            <a:ext cx="336533" cy="20781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화살표 연결선 18"/>
          <p:cNvCxnSpPr>
            <a:endCxn id="15" idx="3"/>
          </p:cNvCxnSpPr>
          <p:nvPr/>
        </p:nvCxnSpPr>
        <p:spPr>
          <a:xfrm rot="16200000" flipV="1">
            <a:off x="4585096" y="3198255"/>
            <a:ext cx="937260" cy="17954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7800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2092012" y="697706"/>
            <a:ext cx="7772400" cy="6453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>
                <a:solidFill>
                  <a:schemeClr val="bg2">
                    <a:lumMod val="1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 </a:t>
            </a:r>
            <a:r>
              <a:rPr lang="ko-KR" altLang="en-US" sz="3200" b="1" dirty="0">
                <a:solidFill>
                  <a:schemeClr val="bg2">
                    <a:lumMod val="1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구성 </a:t>
            </a:r>
            <a:r>
              <a:rPr lang="en-US" altLang="ko-KR" sz="3200" b="1" dirty="0">
                <a:solidFill>
                  <a:schemeClr val="bg2">
                    <a:lumMod val="1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</a:t>
            </a:r>
            <a:r>
              <a:rPr lang="ko-KR" altLang="en-US" sz="3200" b="1" dirty="0">
                <a:solidFill>
                  <a:schemeClr val="bg2">
                    <a:lumMod val="1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메인</a:t>
            </a:r>
            <a:endParaRPr lang="en-US" sz="3200" b="1" dirty="0">
              <a:solidFill>
                <a:schemeClr val="bg2">
                  <a:lumMod val="1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9" name="Straight Connector 41"/>
          <p:cNvCxnSpPr/>
          <p:nvPr/>
        </p:nvCxnSpPr>
        <p:spPr>
          <a:xfrm>
            <a:off x="942975" y="1466848"/>
            <a:ext cx="10239375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73"/>
          <p:cNvGrpSpPr/>
          <p:nvPr/>
        </p:nvGrpSpPr>
        <p:grpSpPr>
          <a:xfrm>
            <a:off x="2749573" y="791765"/>
            <a:ext cx="6626177" cy="457200"/>
            <a:chOff x="3429000" y="526256"/>
            <a:chExt cx="3293102" cy="457200"/>
          </a:xfrm>
        </p:grpSpPr>
        <p:pic>
          <p:nvPicPr>
            <p:cNvPr id="11" name="Picture 44" descr="03_Braket_Single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29000" y="526256"/>
              <a:ext cx="60532" cy="457200"/>
            </a:xfrm>
            <a:prstGeom prst="rect">
              <a:avLst/>
            </a:prstGeom>
          </p:spPr>
        </p:pic>
        <p:pic>
          <p:nvPicPr>
            <p:cNvPr id="12" name="Picture 45" descr="03_Braket_Single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6661570" y="526256"/>
              <a:ext cx="60532" cy="457200"/>
            </a:xfrm>
            <a:prstGeom prst="rect">
              <a:avLst/>
            </a:prstGeom>
          </p:spPr>
        </p:pic>
      </p:grpSp>
      <p:pic>
        <p:nvPicPr>
          <p:cNvPr id="19" name="그림 18" descr="1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53316" y="1527463"/>
            <a:ext cx="7006120" cy="1288473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8333510" y="2119743"/>
            <a:ext cx="2743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>
                <a:solidFill>
                  <a:srgbClr val="FF0000"/>
                </a:solidFill>
              </a:rPr>
              <a:t>로그인을</a:t>
            </a:r>
            <a:r>
              <a:rPr lang="ko-KR" altLang="en-US" sz="1200" dirty="0">
                <a:solidFill>
                  <a:srgbClr val="FF0000"/>
                </a:solidFill>
              </a:rPr>
              <a:t> 하지 않았을 때 메인</a:t>
            </a:r>
          </a:p>
        </p:txBody>
      </p:sp>
      <p:pic>
        <p:nvPicPr>
          <p:cNvPr id="21" name="그림 20" descr="2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35182" y="2992582"/>
            <a:ext cx="7065818" cy="1644253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8333509" y="3865418"/>
            <a:ext cx="31380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FF0000"/>
                </a:solidFill>
              </a:rPr>
              <a:t>일반 회원 로그인시 메인 </a:t>
            </a:r>
          </a:p>
        </p:txBody>
      </p:sp>
      <p:pic>
        <p:nvPicPr>
          <p:cNvPr id="23" name="그림 22" descr="3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45573" y="4883726"/>
            <a:ext cx="7076210" cy="1299087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8371609" y="5420592"/>
            <a:ext cx="31380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FF0000"/>
                </a:solidFill>
              </a:rPr>
              <a:t>관리자</a:t>
            </a:r>
            <a:r>
              <a:rPr lang="en-US" altLang="ko-KR" sz="1200" dirty="0">
                <a:solidFill>
                  <a:srgbClr val="FF0000"/>
                </a:solidFill>
              </a:rPr>
              <a:t>(admin) </a:t>
            </a:r>
            <a:r>
              <a:rPr lang="ko-KR" altLang="en-US" sz="1200" dirty="0">
                <a:solidFill>
                  <a:srgbClr val="FF0000"/>
                </a:solidFill>
              </a:rPr>
              <a:t>로그인 시 메인</a:t>
            </a:r>
          </a:p>
        </p:txBody>
      </p:sp>
      <p:cxnSp>
        <p:nvCxnSpPr>
          <p:cNvPr id="26" name="직선 연결선 25"/>
          <p:cNvCxnSpPr/>
          <p:nvPr/>
        </p:nvCxnSpPr>
        <p:spPr>
          <a:xfrm flipV="1">
            <a:off x="883227" y="2919845"/>
            <a:ext cx="10567555" cy="2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 flipV="1">
            <a:off x="869373" y="4838700"/>
            <a:ext cx="10567555" cy="2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4521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2092012" y="697706"/>
            <a:ext cx="7772400" cy="6453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>
                <a:solidFill>
                  <a:schemeClr val="bg2">
                    <a:lumMod val="1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r>
              <a:rPr lang="en-US" sz="3200" b="1" dirty="0" smtClean="0">
                <a:solidFill>
                  <a:schemeClr val="bg2">
                    <a:lumMod val="1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  <a:r>
              <a:rPr lang="ko-KR" altLang="en-US" sz="3200" b="1" dirty="0" smtClean="0">
                <a:solidFill>
                  <a:schemeClr val="bg2">
                    <a:lumMod val="1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구성 </a:t>
            </a:r>
            <a:r>
              <a:rPr lang="en-US" altLang="ko-KR" sz="3200" b="1" dirty="0" smtClean="0">
                <a:solidFill>
                  <a:schemeClr val="bg2">
                    <a:lumMod val="1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– </a:t>
            </a:r>
            <a:r>
              <a:rPr lang="ko-KR" altLang="en-US" sz="3200" b="1" dirty="0" smtClean="0">
                <a:solidFill>
                  <a:schemeClr val="bg2">
                    <a:lumMod val="1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검색 기능</a:t>
            </a:r>
            <a:endParaRPr lang="en-US" sz="3200" b="1" dirty="0">
              <a:solidFill>
                <a:schemeClr val="bg2">
                  <a:lumMod val="1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9" name="Straight Connector 41"/>
          <p:cNvCxnSpPr/>
          <p:nvPr/>
        </p:nvCxnSpPr>
        <p:spPr>
          <a:xfrm>
            <a:off x="942975" y="1466848"/>
            <a:ext cx="10239375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66447" y="1570736"/>
            <a:ext cx="40719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rgbClr val="FF0000"/>
                </a:solidFill>
                <a:ea typeface="나눔스퀘어" panose="020B0600000101010101"/>
              </a:rPr>
              <a:t>* </a:t>
            </a:r>
            <a:r>
              <a:rPr lang="ko-KR" altLang="en-US" sz="1200" dirty="0" smtClean="0">
                <a:solidFill>
                  <a:srgbClr val="FF0000"/>
                </a:solidFill>
                <a:ea typeface="나눔스퀘어" panose="020B0600000101010101"/>
              </a:rPr>
              <a:t>상단 검색을 이용해 원하는 도서 검색 가능하도록 구현</a:t>
            </a:r>
            <a:endParaRPr lang="ko-KR" altLang="en-US" sz="1200" dirty="0">
              <a:solidFill>
                <a:srgbClr val="FF0000"/>
              </a:solidFill>
              <a:ea typeface="나눔스퀘어" panose="020B0600000101010101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036524" y="5785953"/>
            <a:ext cx="3607078" cy="293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 smtClean="0">
                <a:solidFill>
                  <a:srgbClr val="FF0000"/>
                </a:solidFill>
                <a:ea typeface="나눔스퀘어" panose="020B0600000101010101"/>
              </a:rPr>
              <a:t>- </a:t>
            </a:r>
            <a:r>
              <a:rPr lang="ko-KR" altLang="en-US" sz="1000" dirty="0" smtClean="0">
                <a:solidFill>
                  <a:srgbClr val="FF0000"/>
                </a:solidFill>
                <a:ea typeface="나눔스퀘어" panose="020B0600000101010101"/>
              </a:rPr>
              <a:t>검색한 도서목록들을 </a:t>
            </a:r>
            <a:r>
              <a:rPr lang="en-US" altLang="ko-KR" sz="1000" dirty="0" smtClean="0">
                <a:solidFill>
                  <a:srgbClr val="FF0000"/>
                </a:solidFill>
                <a:ea typeface="나눔스퀘어" panose="020B0600000101010101"/>
              </a:rPr>
              <a:t>5</a:t>
            </a:r>
            <a:r>
              <a:rPr lang="ko-KR" altLang="en-US" sz="1000" dirty="0" smtClean="0">
                <a:solidFill>
                  <a:srgbClr val="FF0000"/>
                </a:solidFill>
                <a:ea typeface="나눔스퀘어" panose="020B0600000101010101"/>
              </a:rPr>
              <a:t>권 단위로 </a:t>
            </a:r>
            <a:r>
              <a:rPr lang="ko-KR" altLang="en-US" sz="1000" dirty="0" err="1" smtClean="0">
                <a:solidFill>
                  <a:srgbClr val="FF0000"/>
                </a:solidFill>
                <a:ea typeface="나눔스퀘어" panose="020B0600000101010101"/>
              </a:rPr>
              <a:t>페이징</a:t>
            </a:r>
            <a:r>
              <a:rPr lang="ko-KR" altLang="en-US" sz="1000" dirty="0" smtClean="0">
                <a:solidFill>
                  <a:srgbClr val="FF0000"/>
                </a:solidFill>
                <a:ea typeface="나눔스퀘어" panose="020B0600000101010101"/>
              </a:rPr>
              <a:t> </a:t>
            </a:r>
            <a:r>
              <a:rPr lang="en-US" altLang="ko-KR" sz="1000" dirty="0" smtClean="0">
                <a:solidFill>
                  <a:srgbClr val="FF0000"/>
                </a:solidFill>
                <a:ea typeface="나눔스퀘어" panose="020B0600000101010101"/>
              </a:rPr>
              <a:t>(Previous / Next)</a:t>
            </a:r>
            <a:endParaRPr lang="en-US" altLang="ko-KR" sz="1000" dirty="0" smtClean="0">
              <a:ea typeface="나눔스퀘어" panose="020B0600000101010101"/>
            </a:endParaRPr>
          </a:p>
        </p:txBody>
      </p:sp>
      <p:grpSp>
        <p:nvGrpSpPr>
          <p:cNvPr id="2" name="Group 73"/>
          <p:cNvGrpSpPr/>
          <p:nvPr/>
        </p:nvGrpSpPr>
        <p:grpSpPr>
          <a:xfrm>
            <a:off x="2092012" y="791765"/>
            <a:ext cx="7709133" cy="457200"/>
            <a:chOff x="3429000" y="526256"/>
            <a:chExt cx="3302003" cy="457200"/>
          </a:xfrm>
        </p:grpSpPr>
        <p:pic>
          <p:nvPicPr>
            <p:cNvPr id="17" name="Picture 44" descr="03_Braket_Single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29000" y="526256"/>
              <a:ext cx="60532" cy="457200"/>
            </a:xfrm>
            <a:prstGeom prst="rect">
              <a:avLst/>
            </a:prstGeom>
          </p:spPr>
        </p:pic>
        <p:pic>
          <p:nvPicPr>
            <p:cNvPr id="18" name="Picture 45" descr="03_Braket_Single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6670471" y="526256"/>
              <a:ext cx="60532" cy="457200"/>
            </a:xfrm>
            <a:prstGeom prst="rect">
              <a:avLst/>
            </a:prstGeom>
          </p:spPr>
        </p:pic>
      </p:grpSp>
      <p:sp>
        <p:nvSpPr>
          <p:cNvPr id="15" name="TextBox 14"/>
          <p:cNvSpPr txBox="1"/>
          <p:nvPr/>
        </p:nvSpPr>
        <p:spPr>
          <a:xfrm>
            <a:off x="628798" y="1895423"/>
            <a:ext cx="2379177" cy="293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 smtClean="0">
                <a:solidFill>
                  <a:srgbClr val="FF0000"/>
                </a:solidFill>
                <a:ea typeface="나눔스퀘어" panose="020B0600000101010101"/>
              </a:rPr>
              <a:t>- </a:t>
            </a:r>
            <a:r>
              <a:rPr lang="ko-KR" altLang="en-US" sz="1000" dirty="0" smtClean="0">
                <a:solidFill>
                  <a:srgbClr val="FF0000"/>
                </a:solidFill>
                <a:ea typeface="나눔스퀘어" panose="020B0600000101010101"/>
              </a:rPr>
              <a:t>연관 </a:t>
            </a:r>
            <a:r>
              <a:rPr lang="ko-KR" altLang="en-US" sz="1000" dirty="0" err="1" smtClean="0">
                <a:solidFill>
                  <a:srgbClr val="FF0000"/>
                </a:solidFill>
                <a:ea typeface="나눔스퀘어" panose="020B0600000101010101"/>
              </a:rPr>
              <a:t>검색어</a:t>
            </a:r>
            <a:r>
              <a:rPr lang="ko-KR" altLang="en-US" sz="1000" dirty="0" smtClean="0">
                <a:solidFill>
                  <a:srgbClr val="FF0000"/>
                </a:solidFill>
                <a:ea typeface="나눔스퀘어" panose="020B0600000101010101"/>
              </a:rPr>
              <a:t> 기능 구현 </a:t>
            </a:r>
            <a:r>
              <a:rPr lang="en-US" altLang="ko-KR" sz="1000" dirty="0" smtClean="0">
                <a:solidFill>
                  <a:srgbClr val="FF0000"/>
                </a:solidFill>
                <a:ea typeface="나눔스퀘어" panose="020B0600000101010101"/>
              </a:rPr>
              <a:t>(</a:t>
            </a:r>
            <a:r>
              <a:rPr lang="ko-KR" altLang="en-US" sz="1000" dirty="0" err="1" smtClean="0">
                <a:solidFill>
                  <a:srgbClr val="FF0000"/>
                </a:solidFill>
                <a:ea typeface="나눔스퀘어" panose="020B0600000101010101"/>
              </a:rPr>
              <a:t>페이징</a:t>
            </a:r>
            <a:r>
              <a:rPr lang="ko-KR" altLang="en-US" sz="1000" dirty="0" smtClean="0">
                <a:solidFill>
                  <a:srgbClr val="FF0000"/>
                </a:solidFill>
                <a:ea typeface="나눔스퀘어" panose="020B0600000101010101"/>
              </a:rPr>
              <a:t> 포함</a:t>
            </a:r>
            <a:r>
              <a:rPr lang="en-US" altLang="ko-KR" sz="1000" dirty="0" smtClean="0">
                <a:solidFill>
                  <a:srgbClr val="FF0000"/>
                </a:solidFill>
                <a:ea typeface="나눔스퀘어" panose="020B0600000101010101"/>
              </a:rPr>
              <a:t>)</a:t>
            </a:r>
            <a:endParaRPr lang="en-US" altLang="ko-KR" sz="1000" dirty="0" smtClean="0">
              <a:ea typeface="나눔스퀘어" panose="020B0600000101010101"/>
            </a:endParaRPr>
          </a:p>
        </p:txBody>
      </p:sp>
      <p:pic>
        <p:nvPicPr>
          <p:cNvPr id="24" name="그림 23" descr="검색3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78525" y="2298988"/>
            <a:ext cx="3561436" cy="2033887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4098" name="Picture 2" descr="C:\Users\it\Desktop\ddd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832658" y="1822450"/>
            <a:ext cx="5187032" cy="3555319"/>
          </a:xfrm>
          <a:prstGeom prst="rect">
            <a:avLst/>
          </a:prstGeom>
          <a:noFill/>
        </p:spPr>
      </p:pic>
      <p:sp>
        <p:nvSpPr>
          <p:cNvPr id="16" name="직사각형 15"/>
          <p:cNvSpPr/>
          <p:nvPr/>
        </p:nvSpPr>
        <p:spPr>
          <a:xfrm>
            <a:off x="6753226" y="2190750"/>
            <a:ext cx="1400174" cy="2857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7667625" y="2495550"/>
            <a:ext cx="130035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solidFill>
                  <a:srgbClr val="FF0000"/>
                </a:solidFill>
              </a:rPr>
              <a:t>검색버튼 누른 결과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pic>
        <p:nvPicPr>
          <p:cNvPr id="4099" name="Picture 3" descr="C:\Users\it\Desktop\z.PNG"/>
          <p:cNvPicPr>
            <a:picLocks noChangeAspect="1" noChangeArrowheads="1"/>
          </p:cNvPicPr>
          <p:nvPr/>
        </p:nvPicPr>
        <p:blipFill>
          <a:blip r:embed="rId5" cstate="print"/>
          <a:srcRect t="44917"/>
          <a:stretch>
            <a:fillRect/>
          </a:stretch>
        </p:blipFill>
        <p:spPr bwMode="auto">
          <a:xfrm>
            <a:off x="6348414" y="4652933"/>
            <a:ext cx="4543424" cy="1057306"/>
          </a:xfrm>
          <a:prstGeom prst="rect">
            <a:avLst/>
          </a:prstGeom>
          <a:noFill/>
        </p:spPr>
      </p:pic>
      <p:sp>
        <p:nvSpPr>
          <p:cNvPr id="22" name="직사각형 21"/>
          <p:cNvSpPr/>
          <p:nvPr/>
        </p:nvSpPr>
        <p:spPr>
          <a:xfrm>
            <a:off x="7991475" y="5467350"/>
            <a:ext cx="838200" cy="2095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연결선 24"/>
          <p:cNvCxnSpPr/>
          <p:nvPr/>
        </p:nvCxnSpPr>
        <p:spPr>
          <a:xfrm rot="5400000">
            <a:off x="3202383" y="3858104"/>
            <a:ext cx="4465285" cy="7774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/>
          <p:cNvSpPr/>
          <p:nvPr/>
        </p:nvSpPr>
        <p:spPr>
          <a:xfrm>
            <a:off x="5953125" y="2762250"/>
            <a:ext cx="1038225" cy="133350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510257" y="4714824"/>
            <a:ext cx="320472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buFontTx/>
              <a:buChar char="-"/>
            </a:pPr>
            <a:r>
              <a:rPr lang="en-US" altLang="ko-KR" sz="1000" dirty="0" smtClean="0">
                <a:solidFill>
                  <a:srgbClr val="FF0000"/>
                </a:solidFill>
                <a:ea typeface="나눔스퀘어" panose="020B0600000101010101"/>
              </a:rPr>
              <a:t> </a:t>
            </a:r>
            <a:r>
              <a:rPr lang="en-US" altLang="ko-KR" sz="1000" dirty="0" err="1" smtClean="0">
                <a:solidFill>
                  <a:srgbClr val="FF0000"/>
                </a:solidFill>
                <a:ea typeface="나눔스퀘어" panose="020B0600000101010101"/>
              </a:rPr>
              <a:t>Keyup</a:t>
            </a:r>
            <a:r>
              <a:rPr lang="en-US" altLang="ko-KR" sz="1000" dirty="0" smtClean="0">
                <a:solidFill>
                  <a:srgbClr val="FF0000"/>
                </a:solidFill>
                <a:ea typeface="나눔스퀘어" panose="020B0600000101010101"/>
              </a:rPr>
              <a:t> </a:t>
            </a:r>
            <a:r>
              <a:rPr lang="ko-KR" altLang="en-US" sz="1000" dirty="0" smtClean="0">
                <a:solidFill>
                  <a:srgbClr val="FF0000"/>
                </a:solidFill>
                <a:ea typeface="나눔스퀘어" panose="020B0600000101010101"/>
              </a:rPr>
              <a:t>이벤트로 </a:t>
            </a:r>
            <a:r>
              <a:rPr lang="ko-KR" altLang="en-US" sz="1000" dirty="0" err="1" smtClean="0">
                <a:solidFill>
                  <a:srgbClr val="FF0000"/>
                </a:solidFill>
                <a:ea typeface="나눔스퀘어" panose="020B0600000101010101"/>
              </a:rPr>
              <a:t>입력값을</a:t>
            </a:r>
            <a:r>
              <a:rPr lang="ko-KR" altLang="en-US" sz="1000" dirty="0" smtClean="0">
                <a:solidFill>
                  <a:srgbClr val="FF0000"/>
                </a:solidFill>
                <a:ea typeface="나눔스퀘어" panose="020B0600000101010101"/>
              </a:rPr>
              <a:t> 통해 </a:t>
            </a:r>
            <a:r>
              <a:rPr lang="en-US" altLang="ko-KR" sz="1000" dirty="0" smtClean="0">
                <a:solidFill>
                  <a:srgbClr val="FF0000"/>
                </a:solidFill>
                <a:ea typeface="나눔스퀘어" panose="020B0600000101010101"/>
              </a:rPr>
              <a:t>Ajax</a:t>
            </a:r>
            <a:r>
              <a:rPr lang="ko-KR" altLang="en-US" sz="1000" dirty="0" smtClean="0">
                <a:solidFill>
                  <a:srgbClr val="FF0000"/>
                </a:solidFill>
                <a:ea typeface="나눔스퀘어" panose="020B0600000101010101"/>
              </a:rPr>
              <a:t>로 데이터 요청</a:t>
            </a:r>
            <a:endParaRPr lang="en-US" altLang="ko-KR" sz="1000" dirty="0" smtClean="0">
              <a:solidFill>
                <a:srgbClr val="FF0000"/>
              </a:solidFill>
              <a:ea typeface="나눔스퀘어" panose="020B0600000101010101"/>
            </a:endParaRPr>
          </a:p>
        </p:txBody>
      </p:sp>
      <p:cxnSp>
        <p:nvCxnSpPr>
          <p:cNvPr id="21" name="직선 화살표 연결선 20"/>
          <p:cNvCxnSpPr/>
          <p:nvPr/>
        </p:nvCxnSpPr>
        <p:spPr>
          <a:xfrm flipH="1">
            <a:off x="1710267" y="2700867"/>
            <a:ext cx="584215" cy="207433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362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850</TotalTime>
  <Words>686</Words>
  <Application>Microsoft Office PowerPoint</Application>
  <PresentationFormat>와이드스크린</PresentationFormat>
  <Paragraphs>122</Paragraphs>
  <Slides>24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33" baseType="lpstr">
      <vt:lpstr>Lato Black</vt:lpstr>
      <vt:lpstr>Open Sans Light</vt:lpstr>
      <vt:lpstr>Roboto</vt:lpstr>
      <vt:lpstr>나눔스퀘어</vt:lpstr>
      <vt:lpstr>나눔스퀘어 Bold</vt:lpstr>
      <vt:lpstr>나눔스퀘어 ExtraBold</vt:lpstr>
      <vt:lpstr>맑은 고딕</vt:lpstr>
      <vt:lpstr>Arial</vt:lpstr>
      <vt:lpstr>Office 테마</vt:lpstr>
      <vt:lpstr>도서관리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DELIGHT</dc:title>
  <dc:creator>user</dc:creator>
  <cp:lastModifiedBy>it</cp:lastModifiedBy>
  <cp:revision>128</cp:revision>
  <dcterms:created xsi:type="dcterms:W3CDTF">2017-09-05T12:06:27Z</dcterms:created>
  <dcterms:modified xsi:type="dcterms:W3CDTF">2019-06-04T01:19:01Z</dcterms:modified>
</cp:coreProperties>
</file>